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9" r:id="rId1"/>
  </p:sldMasterIdLst>
  <p:notesMasterIdLst>
    <p:notesMasterId r:id="rId33"/>
  </p:notesMasterIdLst>
  <p:sldIdLst>
    <p:sldId id="256" r:id="rId2"/>
    <p:sldId id="257" r:id="rId3"/>
    <p:sldId id="258" r:id="rId4"/>
    <p:sldId id="259" r:id="rId5"/>
    <p:sldId id="281" r:id="rId6"/>
    <p:sldId id="260" r:id="rId7"/>
    <p:sldId id="279" r:id="rId8"/>
    <p:sldId id="261" r:id="rId9"/>
    <p:sldId id="262" r:id="rId10"/>
    <p:sldId id="263" r:id="rId11"/>
    <p:sldId id="270" r:id="rId12"/>
    <p:sldId id="271" r:id="rId13"/>
    <p:sldId id="264" r:id="rId14"/>
    <p:sldId id="272" r:id="rId15"/>
    <p:sldId id="273" r:id="rId16"/>
    <p:sldId id="265" r:id="rId17"/>
    <p:sldId id="274" r:id="rId18"/>
    <p:sldId id="275" r:id="rId19"/>
    <p:sldId id="266" r:id="rId20"/>
    <p:sldId id="276" r:id="rId21"/>
    <p:sldId id="277" r:id="rId22"/>
    <p:sldId id="267" r:id="rId23"/>
    <p:sldId id="282" r:id="rId24"/>
    <p:sldId id="288" r:id="rId25"/>
    <p:sldId id="285" r:id="rId26"/>
    <p:sldId id="284" r:id="rId27"/>
    <p:sldId id="286" r:id="rId28"/>
    <p:sldId id="268" r:id="rId29"/>
    <p:sldId id="287" r:id="rId30"/>
    <p:sldId id="269" r:id="rId31"/>
    <p:sldId id="289" r:id="rId3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2469" autoAdjust="0"/>
  </p:normalViewPr>
  <p:slideViewPr>
    <p:cSldViewPr>
      <p:cViewPr>
        <p:scale>
          <a:sx n="76" d="100"/>
          <a:sy n="76" d="100"/>
        </p:scale>
        <p:origin x="-1206" y="-1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360"/>
              </a:spcBef>
              <a:spcAft>
                <a:spcPts val="0"/>
              </a:spcAft>
              <a:buNone/>
              <a:defRPr sz="1200" b="0" i="0" u="none" strike="noStrike" cap="none">
                <a:solidFill>
                  <a:schemeClr val="dk1"/>
                </a:solidFill>
                <a:latin typeface="Calibri"/>
                <a:ea typeface="Calibri"/>
                <a:cs typeface="Calibri"/>
                <a:sym typeface="Calibri"/>
              </a:defRPr>
            </a:lvl1pPr>
            <a:lvl2pPr marL="457200" marR="0" lvl="1" indent="0" algn="l" rtl="0">
              <a:spcBef>
                <a:spcPts val="360"/>
              </a:spcBef>
              <a:spcAft>
                <a:spcPts val="0"/>
              </a:spcAft>
              <a:buNone/>
              <a:defRPr sz="1200" b="0"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None/>
              <a:defRPr sz="1200" b="0" i="0" u="none" strike="noStrike" cap="none">
                <a:solidFill>
                  <a:schemeClr val="dk1"/>
                </a:solidFill>
                <a:latin typeface="Calibri"/>
                <a:ea typeface="Calibri"/>
                <a:cs typeface="Calibri"/>
                <a:sym typeface="Calibri"/>
              </a:defRPr>
            </a:lvl3pPr>
            <a:lvl4pPr marL="1371600" marR="0" lvl="3" indent="0" algn="l" rtl="0">
              <a:spcBef>
                <a:spcPts val="360"/>
              </a:spcBef>
              <a:spcAft>
                <a:spcPts val="0"/>
              </a:spcAft>
              <a:buNone/>
              <a:defRPr sz="1200" b="0" i="0" u="none" strike="noStrike" cap="none">
                <a:solidFill>
                  <a:schemeClr val="dk1"/>
                </a:solidFill>
                <a:latin typeface="Calibri"/>
                <a:ea typeface="Calibri"/>
                <a:cs typeface="Calibri"/>
                <a:sym typeface="Calibri"/>
              </a:defRPr>
            </a:lvl4pPr>
            <a:lvl5pPr marL="1828800" marR="0" lvl="4" indent="0" algn="l" rtl="0">
              <a:spcBef>
                <a:spcPts val="360"/>
              </a:spcBef>
              <a:spcAft>
                <a:spcPts val="0"/>
              </a:spcAft>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362933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t>7 seconds.</a:t>
            </a:r>
          </a:p>
          <a:p>
            <a:pPr marL="0" marR="0" lvl="0" indent="0" algn="l" rtl="0">
              <a:spcBef>
                <a:spcPts val="0"/>
              </a:spcBef>
              <a:spcAft>
                <a:spcPts val="0"/>
              </a:spcAft>
              <a:buSzPct val="25000"/>
              <a:buNone/>
            </a:pPr>
            <a:r>
              <a:rPr lang="en-US" sz="1200" b="0" i="0" u="none" strike="noStrike" cap="none" dirty="0">
                <a:solidFill>
                  <a:schemeClr val="dk1"/>
                </a:solidFill>
                <a:latin typeface="Calibri"/>
                <a:ea typeface="Calibri"/>
                <a:cs typeface="Calibri"/>
                <a:sym typeface="Calibri"/>
              </a:rPr>
              <a:t>Greet your audience, thank them for attending your presentation, introduce yourself, introduce your project, introduce your team members, and quickly indicate what each of you did in a high-level manner, and put more emphasis on your part/contribution.</a:t>
            </a:r>
          </a:p>
          <a:p>
            <a:pPr marL="0" marR="0" lvl="0" indent="0" algn="l" rtl="0">
              <a:spcBef>
                <a:spcPts val="0"/>
              </a:spcBef>
              <a:spcAft>
                <a:spcPts val="0"/>
              </a:spcAft>
              <a:buSzPct val="25000"/>
              <a:buNone/>
            </a:pPr>
            <a:endParaRPr dirty="0"/>
          </a:p>
          <a:p>
            <a:pPr marL="0" marR="0" lvl="0" indent="0" algn="l" rtl="0">
              <a:spcBef>
                <a:spcPts val="0"/>
              </a:spcBef>
              <a:spcAft>
                <a:spcPts val="0"/>
              </a:spcAft>
              <a:buSzPct val="25000"/>
              <a:buNone/>
            </a:pPr>
            <a:endParaRPr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12" name="Shape 21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19" name="Shape 21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26" name="Shape 22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26" name="Shape 22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dirty="0"/>
          </a:p>
          <a:p>
            <a:pPr marL="0" marR="0" lvl="0" indent="0" algn="l" rtl="0">
              <a:spcBef>
                <a:spcPts val="0"/>
              </a:spcBef>
              <a:spcAft>
                <a:spcPts val="0"/>
              </a:spcAft>
              <a:buSzPct val="25000"/>
              <a:buNone/>
            </a:pPr>
            <a:r>
              <a:rPr lang="en-US" dirty="0"/>
              <a:t>10 seconds</a:t>
            </a:r>
          </a:p>
          <a:p>
            <a:pPr marL="0" marR="0" lvl="0" indent="0" algn="l" rtl="0">
              <a:spcBef>
                <a:spcPts val="0"/>
              </a:spcBef>
              <a:spcAft>
                <a:spcPts val="0"/>
              </a:spcAft>
              <a:buSzPct val="25000"/>
              <a:buNone/>
            </a:pPr>
            <a:r>
              <a:rPr lang="en-US" dirty="0"/>
              <a:t>A description of verification process and </a:t>
            </a:r>
            <a:r>
              <a:rPr lang="en-US" sz="1200" b="0" i="0" u="none" strike="noStrike" cap="none" dirty="0">
                <a:solidFill>
                  <a:schemeClr val="dk1"/>
                </a:solidFill>
                <a:latin typeface="Calibri"/>
                <a:ea typeface="Calibri"/>
                <a:cs typeface="Calibri"/>
                <a:sym typeface="Calibri"/>
              </a:rPr>
              <a:t>Test Suites and Test Cases for </a:t>
            </a:r>
            <a:r>
              <a:rPr lang="en-US" dirty="0"/>
              <a:t>one of the</a:t>
            </a:r>
            <a:r>
              <a:rPr lang="en-US" sz="1200" b="0" i="0" u="none" strike="noStrike" cap="none" dirty="0">
                <a:solidFill>
                  <a:schemeClr val="dk1"/>
                </a:solidFill>
                <a:latin typeface="Calibri"/>
                <a:ea typeface="Calibri"/>
                <a:cs typeface="Calibri"/>
                <a:sym typeface="Calibri"/>
              </a:rPr>
              <a:t> use case</a:t>
            </a:r>
            <a:r>
              <a:rPr lang="en-US" dirty="0"/>
              <a:t>s.</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1 One sunny day and one rainy day for the implemented use cases (one or more slides).</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2 Automated test scripts for the implemented use cases (</a:t>
            </a:r>
            <a:r>
              <a:rPr lang="en-US" dirty="0"/>
              <a:t>if any)</a:t>
            </a:r>
            <a:r>
              <a:rPr lang="en-US" sz="1200" b="0" i="0" u="none" strike="noStrike" cap="none" dirty="0">
                <a:solidFill>
                  <a:schemeClr val="dk1"/>
                </a:solidFill>
                <a:latin typeface="Calibri"/>
                <a:ea typeface="Calibri"/>
                <a:cs typeface="Calibri"/>
                <a:sym typeface="Calibri"/>
              </a:rPr>
              <a:t> (one or more slides).</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dirty="0"/>
          </a:p>
          <a:p>
            <a:pPr marL="0" marR="0" lvl="0" indent="0" algn="l" rtl="0">
              <a:spcBef>
                <a:spcPts val="0"/>
              </a:spcBef>
              <a:spcAft>
                <a:spcPts val="0"/>
              </a:spcAft>
              <a:buSzPct val="25000"/>
              <a:buNone/>
            </a:pPr>
            <a:r>
              <a:rPr lang="en-US" dirty="0"/>
              <a:t>10 seconds</a:t>
            </a:r>
          </a:p>
          <a:p>
            <a:pPr marL="0" marR="0" lvl="0" indent="0" algn="l" rtl="0">
              <a:spcBef>
                <a:spcPts val="0"/>
              </a:spcBef>
              <a:spcAft>
                <a:spcPts val="0"/>
              </a:spcAft>
              <a:buSzPct val="25000"/>
              <a:buNone/>
            </a:pPr>
            <a:r>
              <a:rPr lang="en-US" dirty="0"/>
              <a:t>A description of verification process and </a:t>
            </a:r>
            <a:r>
              <a:rPr lang="en-US" sz="1200" b="0" i="0" u="none" strike="noStrike" cap="none" dirty="0">
                <a:solidFill>
                  <a:schemeClr val="dk1"/>
                </a:solidFill>
                <a:latin typeface="Calibri"/>
                <a:ea typeface="Calibri"/>
                <a:cs typeface="Calibri"/>
                <a:sym typeface="Calibri"/>
              </a:rPr>
              <a:t>Test Suites and Test Cases for </a:t>
            </a:r>
            <a:r>
              <a:rPr lang="en-US" dirty="0"/>
              <a:t>one of the</a:t>
            </a:r>
            <a:r>
              <a:rPr lang="en-US" sz="1200" b="0" i="0" u="none" strike="noStrike" cap="none" dirty="0">
                <a:solidFill>
                  <a:schemeClr val="dk1"/>
                </a:solidFill>
                <a:latin typeface="Calibri"/>
                <a:ea typeface="Calibri"/>
                <a:cs typeface="Calibri"/>
                <a:sym typeface="Calibri"/>
              </a:rPr>
              <a:t> use case</a:t>
            </a:r>
            <a:r>
              <a:rPr lang="en-US" dirty="0"/>
              <a:t>s.</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1 One sunny day and one rainy day for the implemented use cases (one or more slides).</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2 Automated test scripts for the implemented use cases (</a:t>
            </a:r>
            <a:r>
              <a:rPr lang="en-US" dirty="0"/>
              <a:t>if any)</a:t>
            </a:r>
            <a:r>
              <a:rPr lang="en-US" sz="1200" b="0" i="0" u="none" strike="noStrike" cap="none" dirty="0">
                <a:solidFill>
                  <a:schemeClr val="dk1"/>
                </a:solidFill>
                <a:latin typeface="Calibri"/>
                <a:ea typeface="Calibri"/>
                <a:cs typeface="Calibri"/>
                <a:sym typeface="Calibri"/>
              </a:rPr>
              <a:t> (one or more slides).</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t>10 seconds</a:t>
            </a:r>
          </a:p>
          <a:p>
            <a:pPr marL="0" marR="0" lvl="0" indent="0" algn="l" rtl="0">
              <a:spcBef>
                <a:spcPts val="0"/>
              </a:spcBef>
              <a:spcAft>
                <a:spcPts val="0"/>
              </a:spcAft>
              <a:buSzPct val="25000"/>
              <a:buNone/>
            </a:pPr>
            <a:r>
              <a:rPr lang="en-US" sz="1200" b="0" i="0" u="none" strike="noStrike" cap="none" dirty="0">
                <a:solidFill>
                  <a:schemeClr val="dk1"/>
                </a:solidFill>
                <a:latin typeface="Calibri"/>
                <a:ea typeface="Calibri"/>
                <a:cs typeface="Calibri"/>
                <a:sym typeface="Calibri"/>
              </a:rPr>
              <a:t>Summarize your contribution, mention your effort for </a:t>
            </a:r>
            <a:r>
              <a:rPr lang="en-US" dirty="0"/>
              <a:t>Scrum, Mingle, </a:t>
            </a:r>
            <a:r>
              <a:rPr lang="en-US" dirty="0" err="1"/>
              <a:t>Github</a:t>
            </a:r>
            <a:r>
              <a:rPr lang="en-US" dirty="0"/>
              <a:t>, Google Drive Documentation and minutes</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Include your contact information</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Ask if anyone has any questions for you.</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Thank your audience</a:t>
            </a:r>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240" name="Shape 2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a:t>10 seconds.</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Introduce the problem that the whole project</a:t>
            </a:r>
            <a:r>
              <a:rPr lang="en-US"/>
              <a:t> (in all versions)</a:t>
            </a:r>
            <a:r>
              <a:rPr lang="en-US" sz="1200" b="0" i="0" u="none" strike="noStrike" cap="none">
                <a:solidFill>
                  <a:schemeClr val="dk1"/>
                </a:solidFill>
                <a:latin typeface="Calibri"/>
                <a:ea typeface="Calibri"/>
                <a:cs typeface="Calibri"/>
                <a:sym typeface="Calibri"/>
              </a:rPr>
              <a:t> tackles</a:t>
            </a:r>
            <a:r>
              <a:rPr lang="en-US"/>
              <a:t> with GIF or screenshot. </a:t>
            </a:r>
          </a:p>
          <a:p>
            <a:pPr marR="0" lvl="0" algn="l" rtl="0">
              <a:lnSpc>
                <a:spcPct val="100000"/>
              </a:lnSpc>
              <a:spcBef>
                <a:spcPts val="0"/>
              </a:spcBef>
              <a:spcAft>
                <a:spcPts val="0"/>
              </a:spcAft>
              <a:buNone/>
            </a:pPr>
            <a:endParaRPr/>
          </a:p>
        </p:txBody>
      </p:sp>
      <p:sp>
        <p:nvSpPr>
          <p:cNvPr id="156" name="Shape 15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dirty="0"/>
              <a:t>20 seconds.</a:t>
            </a:r>
          </a:p>
          <a:p>
            <a:pPr lvl="0" rtl="0">
              <a:spcBef>
                <a:spcPts val="0"/>
              </a:spcBef>
              <a:buClr>
                <a:schemeClr val="dk1"/>
              </a:buClr>
              <a:buSzPct val="25000"/>
              <a:buFont typeface="Arial"/>
              <a:buNone/>
            </a:pPr>
            <a:r>
              <a:rPr lang="en-US" dirty="0"/>
              <a:t>Introduce the problem that the your project (in new version) tackles with GIF or screenshot. </a:t>
            </a:r>
          </a:p>
          <a:p>
            <a:pPr lvl="0" rtl="0">
              <a:spcBef>
                <a:spcPts val="0"/>
              </a:spcBef>
              <a:buClr>
                <a:schemeClr val="dk1"/>
              </a:buClr>
              <a:buSzPct val="91666"/>
              <a:buFont typeface="Arial"/>
              <a:buNone/>
            </a:pPr>
            <a:endParaRPr dirty="0"/>
          </a:p>
          <a:p>
            <a:pPr marL="0" marR="0" lvl="0" indent="0" algn="l" rtl="0">
              <a:spcBef>
                <a:spcPts val="0"/>
              </a:spcBef>
              <a:spcAft>
                <a:spcPts val="0"/>
              </a:spcAft>
              <a:buSzPct val="25000"/>
              <a:buNone/>
            </a:pPr>
            <a:endParaRPr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t>5 seconds</a:t>
            </a:r>
          </a:p>
          <a:p>
            <a:pPr marL="0" marR="0" lvl="0" indent="0" algn="l" rtl="0">
              <a:spcBef>
                <a:spcPts val="0"/>
              </a:spcBef>
              <a:spcAft>
                <a:spcPts val="0"/>
              </a:spcAft>
              <a:buSzPct val="25000"/>
              <a:buNone/>
            </a:pPr>
            <a:r>
              <a:rPr lang="en-US" dirty="0"/>
              <a:t>Show the Use Case Diagram for the whole project.</a:t>
            </a:r>
            <a:br>
              <a:rPr lang="en-US" dirty="0"/>
            </a:br>
            <a:r>
              <a:rPr lang="en-US" dirty="0"/>
              <a:t>Highlight your use cases.</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dirty="0"/>
              <a:t>20 seconds</a:t>
            </a:r>
          </a:p>
          <a:p>
            <a:pPr marL="0" marR="0" lvl="0" indent="0" algn="l" rtl="0">
              <a:spcBef>
                <a:spcPts val="0"/>
              </a:spcBef>
              <a:spcAft>
                <a:spcPts val="0"/>
              </a:spcAft>
              <a:buSzPct val="25000"/>
              <a:buNone/>
            </a:pPr>
            <a:r>
              <a:rPr lang="en-US" sz="1200" b="0" i="0" u="none" strike="noStrike" cap="none" dirty="0">
                <a:solidFill>
                  <a:schemeClr val="dk1"/>
                </a:solidFill>
                <a:latin typeface="Calibri"/>
                <a:ea typeface="Calibri"/>
                <a:cs typeface="Calibri"/>
                <a:sym typeface="Calibri"/>
              </a:rPr>
              <a:t>System design: </a:t>
            </a:r>
            <a:r>
              <a:rPr lang="en-US" dirty="0"/>
              <a:t>Highlight the parts that you contributed to them.</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1. </a:t>
            </a:r>
            <a:r>
              <a:rPr lang="en-US" sz="1200" b="0" i="0" u="none" strike="noStrike" cap="none" dirty="0" smtClean="0">
                <a:solidFill>
                  <a:schemeClr val="dk1"/>
                </a:solidFill>
                <a:latin typeface="Calibri"/>
                <a:ea typeface="Calibri"/>
                <a:cs typeface="Calibri"/>
                <a:sym typeface="Calibri"/>
              </a:rPr>
              <a:t>System decomposition; </a:t>
            </a:r>
            <a:r>
              <a:rPr lang="en-US" sz="1200" b="0" i="0" u="none" strike="noStrike" cap="none" dirty="0">
                <a:solidFill>
                  <a:schemeClr val="dk1"/>
                </a:solidFill>
                <a:latin typeface="Calibri"/>
                <a:ea typeface="Calibri"/>
                <a:cs typeface="Calibri"/>
                <a:sym typeface="Calibri"/>
              </a:rPr>
              <a:t>identify the architecture patterns used </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2. System deployment – h/w and s/w requirements </a:t>
            </a:r>
          </a:p>
          <a:p>
            <a:pPr marL="0" marR="0" lvl="0" indent="0" algn="l" rtl="0">
              <a:spcBef>
                <a:spcPts val="360"/>
              </a:spcBef>
              <a:spcAft>
                <a:spcPts val="0"/>
              </a:spcAft>
              <a:buSzPct val="25000"/>
              <a:buNone/>
            </a:pPr>
            <a:r>
              <a:rPr lang="en-US" dirty="0"/>
              <a:t/>
            </a:r>
            <a:br>
              <a:rPr lang="en-US" dirty="0"/>
            </a:br>
            <a:r>
              <a:rPr lang="en-US" dirty="0"/>
              <a:t/>
            </a:r>
            <a:br>
              <a:rPr lang="en-US" dirty="0"/>
            </a:br>
            <a:endParaRPr lang="en-US" dirty="0"/>
          </a:p>
          <a:p>
            <a:pPr marL="0" marR="0" lvl="0" indent="0" algn="l" rtl="0">
              <a:spcBef>
                <a:spcPts val="360"/>
              </a:spcBef>
              <a:spcAft>
                <a:spcPts val="0"/>
              </a:spcAft>
              <a:buSzPct val="25000"/>
              <a:buNone/>
            </a:pPr>
            <a:endParaRPr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77" name="Shape 17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dirty="0"/>
              <a:t>10 seconds</a:t>
            </a:r>
            <a:r>
              <a:rPr lang="en-US" dirty="0" smtClean="0"/>
              <a:t>. </a:t>
            </a:r>
            <a:r>
              <a:rPr lang="en-US" sz="1200" b="0" i="0" u="none" strike="noStrike" cap="none" dirty="0" smtClean="0">
                <a:solidFill>
                  <a:schemeClr val="dk1"/>
                </a:solidFill>
                <a:latin typeface="Calibri"/>
                <a:ea typeface="Calibri"/>
                <a:cs typeface="Calibri"/>
                <a:sym typeface="Calibri"/>
              </a:rPr>
              <a:t>Minimal </a:t>
            </a:r>
            <a:r>
              <a:rPr lang="en-US" sz="1200" b="0" i="0" u="none" strike="noStrike" cap="none" dirty="0">
                <a:solidFill>
                  <a:schemeClr val="dk1"/>
                </a:solidFill>
                <a:latin typeface="Calibri"/>
                <a:ea typeface="Calibri"/>
                <a:cs typeface="Calibri"/>
                <a:sym typeface="Calibri"/>
              </a:rPr>
              <a:t>class diagram. Highlight the classes that you created/modified</a:t>
            </a:r>
          </a:p>
          <a:p>
            <a:pPr marL="0" marR="0" lvl="0" indent="0" algn="l" rtl="0">
              <a:spcBef>
                <a:spcPts val="360"/>
              </a:spcBef>
              <a:spcAft>
                <a:spcPts val="0"/>
              </a:spcAft>
              <a:buSzPct val="25000"/>
              <a:buNone/>
            </a:pPr>
            <a:r>
              <a:rPr lang="en-US" sz="1200" b="0" i="0" u="none" strike="noStrike" cap="none" dirty="0">
                <a:solidFill>
                  <a:schemeClr val="dk1"/>
                </a:solidFill>
                <a:latin typeface="Calibri"/>
                <a:ea typeface="Calibri"/>
                <a:cs typeface="Calibri"/>
                <a:sym typeface="Calibri"/>
              </a:rPr>
              <a:t>Identify the design patterns used (one or more slides).</a:t>
            </a:r>
          </a:p>
          <a:p>
            <a:pPr lvl="0" rtl="0">
              <a:spcBef>
                <a:spcPts val="0"/>
              </a:spcBef>
              <a:buSzPct val="25000"/>
              <a:buNone/>
            </a:pPr>
            <a:endParaRPr dirty="0"/>
          </a:p>
          <a:p>
            <a:pPr marL="0" marR="0" lvl="0" indent="0" algn="l" rtl="0">
              <a:spcBef>
                <a:spcPts val="360"/>
              </a:spcBef>
              <a:spcAft>
                <a:spcPts val="0"/>
              </a:spcAft>
              <a:buSzPct val="25000"/>
              <a:buNone/>
            </a:pPr>
            <a:endParaRPr dirty="0"/>
          </a:p>
        </p:txBody>
      </p:sp>
      <p:sp>
        <p:nvSpPr>
          <p:cNvPr id="184" name="Shape 18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SzPct val="25000"/>
              <a:buNone/>
            </a:pPr>
            <a:r>
              <a:rPr lang="en-US" dirty="0"/>
              <a:t>5 seconds.</a:t>
            </a:r>
          </a:p>
          <a:p>
            <a:pPr lvl="0" rtl="0">
              <a:spcBef>
                <a:spcPts val="0"/>
              </a:spcBef>
              <a:buClr>
                <a:schemeClr val="dk1"/>
              </a:buClr>
              <a:buSzPct val="25000"/>
              <a:buFont typeface="Arial"/>
              <a:buNone/>
            </a:pPr>
            <a:r>
              <a:rPr lang="en-US" dirty="0"/>
              <a:t>List the user stories that you worked on them.(put in order of importance). Stay focused on the parts that you have been working. </a:t>
            </a:r>
          </a:p>
          <a:p>
            <a:pPr marL="0" marR="0" lvl="0" indent="0" algn="l" rtl="0">
              <a:spcBef>
                <a:spcPts val="0"/>
              </a:spcBef>
              <a:spcAft>
                <a:spcPts val="0"/>
              </a:spcAft>
              <a:buSzPct val="25000"/>
              <a:buNone/>
            </a:pPr>
            <a:endParaRPr dirty="0"/>
          </a:p>
          <a:p>
            <a:pPr marL="0" marR="0" lvl="0" indent="0" algn="l" rtl="0">
              <a:spcBef>
                <a:spcPts val="360"/>
              </a:spcBef>
              <a:spcAft>
                <a:spcPts val="0"/>
              </a:spcAft>
              <a:buSzPct val="25000"/>
              <a:buNone/>
            </a:pPr>
            <a:endParaRPr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91" name="Shape 19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dirty="0"/>
              <a:t>60 seconds</a:t>
            </a:r>
          </a:p>
          <a:p>
            <a:pPr marL="0" marR="0" lvl="0" indent="0" algn="l" rtl="0">
              <a:spcBef>
                <a:spcPts val="360"/>
              </a:spcBef>
              <a:spcAft>
                <a:spcPts val="0"/>
              </a:spcAft>
              <a:buSzPct val="25000"/>
              <a:buNone/>
            </a:pPr>
            <a:r>
              <a:rPr lang="en-US" dirty="0"/>
              <a:t>The tile of user story</a:t>
            </a:r>
          </a:p>
          <a:p>
            <a:pPr marL="457200" marR="0" lvl="0" indent="-228600" algn="l" rtl="0">
              <a:spcBef>
                <a:spcPts val="360"/>
              </a:spcBef>
              <a:spcAft>
                <a:spcPts val="0"/>
              </a:spcAft>
              <a:buChar char="-"/>
            </a:pPr>
            <a:r>
              <a:rPr lang="en-US" dirty="0"/>
              <a:t>The most important user story you worked on it. You have to describe this one very well and be proud of that.</a:t>
            </a:r>
          </a:p>
          <a:p>
            <a:pPr marL="457200" marR="0" lvl="0" indent="-228600" algn="l" rtl="0">
              <a:spcBef>
                <a:spcPts val="360"/>
              </a:spcBef>
              <a:spcAft>
                <a:spcPts val="0"/>
              </a:spcAft>
              <a:buChar char="-"/>
            </a:pPr>
            <a:r>
              <a:rPr lang="en-US" dirty="0"/>
              <a:t>Please present and show the complexity of your work, code, algorithms, and technical challenges and technologies you have used. (you could use screenshot if you want. Visual presentations are better than text presentation)</a:t>
            </a:r>
          </a:p>
          <a:p>
            <a:pPr marL="457200" marR="0" lvl="0" indent="-228600" algn="l" rtl="0">
              <a:spcBef>
                <a:spcPts val="360"/>
              </a:spcBef>
              <a:spcAft>
                <a:spcPts val="0"/>
              </a:spcAft>
              <a:buChar char="-"/>
            </a:pPr>
            <a:r>
              <a:rPr lang="en-US" dirty="0"/>
              <a:t>Go into the details of the most important/significant tasks using bullet lists or visual graphs or state chart diagram</a:t>
            </a:r>
          </a:p>
          <a:p>
            <a:pPr marL="457200" marR="0" lvl="0" indent="-228600" algn="l" rtl="0">
              <a:spcBef>
                <a:spcPts val="360"/>
              </a:spcBef>
              <a:spcAft>
                <a:spcPts val="0"/>
              </a:spcAft>
              <a:buChar char="-"/>
            </a:pPr>
            <a:r>
              <a:rPr lang="en-US" dirty="0"/>
              <a:t>Sequence Diagram for this user story is mandatory  (in another separate page if required)</a:t>
            </a:r>
          </a:p>
          <a:p>
            <a:pPr marL="457200" marR="0" lvl="0" indent="-228600" algn="l" rtl="0">
              <a:spcBef>
                <a:spcPts val="360"/>
              </a:spcBef>
              <a:spcAft>
                <a:spcPts val="0"/>
              </a:spcAft>
              <a:buChar char="-"/>
            </a:pPr>
            <a:r>
              <a:rPr lang="en-US" dirty="0"/>
              <a:t>Demo using </a:t>
            </a:r>
            <a:r>
              <a:rPr lang="en-US" b="1" dirty="0"/>
              <a:t>screenshots or GIF</a:t>
            </a:r>
            <a:r>
              <a:rPr lang="en-US" dirty="0"/>
              <a:t> (in another separate page if required)</a:t>
            </a:r>
            <a:br>
              <a:rPr lang="en-US" dirty="0"/>
            </a:br>
            <a:endParaRPr lang="en-US" dirty="0"/>
          </a:p>
          <a:p>
            <a:pPr marL="0" marR="0" lvl="0" indent="0" algn="l" rtl="0">
              <a:spcBef>
                <a:spcPts val="360"/>
              </a:spcBef>
              <a:spcAft>
                <a:spcPts val="0"/>
              </a:spcAft>
              <a:buSzPct val="25000"/>
              <a:buNone/>
            </a:pPr>
            <a:endParaRPr sz="1200" b="0" i="0" u="none" strike="noStrike" cap="none" dirty="0">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360"/>
              </a:spcBef>
              <a:spcAft>
                <a:spcPts val="0"/>
              </a:spcAft>
              <a:buSzPct val="25000"/>
              <a:buNone/>
            </a:pPr>
            <a:r>
              <a:rPr lang="en-US"/>
              <a:t>20 seconds</a:t>
            </a:r>
          </a:p>
          <a:p>
            <a:pPr marL="0" marR="0" lvl="0" indent="0" algn="l" rtl="0">
              <a:spcBef>
                <a:spcPts val="360"/>
              </a:spcBef>
              <a:spcAft>
                <a:spcPts val="0"/>
              </a:spcAft>
              <a:buSzPct val="25000"/>
              <a:buNone/>
            </a:pPr>
            <a:r>
              <a:rPr lang="en-US"/>
              <a:t>The tile of user story</a:t>
            </a:r>
          </a:p>
          <a:p>
            <a:pPr marL="457200" marR="0" lvl="0" indent="-228600" algn="l" rtl="0">
              <a:spcBef>
                <a:spcPts val="360"/>
              </a:spcBef>
              <a:spcAft>
                <a:spcPts val="0"/>
              </a:spcAft>
              <a:buChar char="-"/>
            </a:pPr>
            <a:r>
              <a:rPr lang="en-US"/>
              <a:t>Please present and show the complexity of your work, code, algorithms, and technical challenges and technologies you have used. (you could use screenshot if you want. Visual presentations are better than text presentation)</a:t>
            </a:r>
            <a:br>
              <a:rPr lang="en-US"/>
            </a:br>
            <a:r>
              <a:rPr lang="en-US"/>
              <a:t>- Go into the details of the most important/significant tasks using bullet lists or visual graphs or state chart diagram</a:t>
            </a:r>
            <a:br>
              <a:rPr lang="en-US"/>
            </a:br>
            <a:r>
              <a:rPr lang="en-US"/>
              <a:t>- Demo using </a:t>
            </a:r>
            <a:r>
              <a:rPr lang="en-US" b="1"/>
              <a:t>screenshots or GIF</a:t>
            </a:r>
            <a:r>
              <a:rPr lang="en-US"/>
              <a:t> (in another separate page if required)</a:t>
            </a:r>
          </a:p>
          <a:p>
            <a:pPr marL="457200" marR="0" lvl="0" indent="-228600" algn="l" rtl="0">
              <a:spcBef>
                <a:spcPts val="360"/>
              </a:spcBef>
              <a:spcAft>
                <a:spcPts val="0"/>
              </a:spcAft>
              <a:buChar char="-"/>
            </a:pPr>
            <a:r>
              <a:rPr lang="en-US"/>
              <a:t>Sequence Diagram for this user story is optional</a:t>
            </a:r>
            <a:br>
              <a:rPr lang="en-US"/>
            </a:br>
            <a:endParaRPr lang="en-US"/>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marL="0" marR="0" lvl="0" indent="0" algn="r" rtl="0">
              <a:spcBef>
                <a:spcPts val="0"/>
              </a:spcBef>
              <a:spcAft>
                <a:spcPts val="0"/>
              </a:spcAft>
              <a:buSzPct val="25000"/>
              <a:buNone/>
            </a:pPr>
            <a:fld id="{00000000-1234-1234-1234-123412341234}" type="slidenum">
              <a:rPr lang="en-US" sz="1200" b="0" i="0" u="none" strike="noStrike" cap="none" smtClean="0">
                <a:solidFill>
                  <a:schemeClr val="dk2"/>
                </a:solidFill>
                <a:latin typeface="Trebuchet MS"/>
                <a:ea typeface="Trebuchet MS"/>
                <a:cs typeface="Trebuchet MS"/>
                <a:sym typeface="Trebuchet MS"/>
              </a:rPr>
              <a:t>‹#›</a:t>
            </a:fld>
            <a:endParaRPr lang="en-US" sz="1200" b="0" i="0" u="none" strike="noStrike" cap="none">
              <a:solidFill>
                <a:schemeClr val="dk2"/>
              </a:solidFill>
              <a:latin typeface="Trebuchet MS"/>
              <a:ea typeface="Trebuchet MS"/>
              <a:cs typeface="Trebuchet MS"/>
              <a:sym typeface="Trebuchet MS"/>
            </a:endParaRP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iming>
    <p:tnLst>
      <p:par>
        <p:cTn id="1" dur="indefinite" restart="never" nodeType="tmRoot"/>
      </p:par>
    </p:tnLst>
  </p:timing>
  <p:hf sldNum="0" hdr="0" ftr="0" dt="0"/>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ocms.us-east-2.elasticbeanstalk.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mailto:hseth001@fiu.edu" TargetMode="External"/><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hyperlink" Target="mailto:ishri001@fiu.edu"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Shape 150"/>
          <p:cNvSpPr txBox="1">
            <a:spLocks noGrp="1"/>
          </p:cNvSpPr>
          <p:nvPr>
            <p:ph type="subTitle" idx="1"/>
          </p:nvPr>
        </p:nvSpPr>
        <p:spPr>
          <a:xfrm>
            <a:off x="228600" y="5643562"/>
            <a:ext cx="8686800" cy="1219199"/>
          </a:xfrm>
          <a:prstGeom prst="rect">
            <a:avLst/>
          </a:prstGeom>
          <a:noFill/>
          <a:ln>
            <a:noFill/>
          </a:ln>
        </p:spPr>
        <p:txBody>
          <a:bodyPr lIns="91425" tIns="45700" rIns="91425" bIns="45700" anchor="t" anchorCtr="0">
            <a:noAutofit/>
          </a:bodyPr>
          <a:lstStyle/>
          <a:p>
            <a:pPr algn="ctr">
              <a:spcBef>
                <a:spcPts val="0"/>
              </a:spcBef>
              <a:spcAft>
                <a:spcPts val="0"/>
              </a:spcAft>
              <a:buClr>
                <a:schemeClr val="lt1"/>
              </a:buClr>
              <a:buSzPct val="25000"/>
            </a:pPr>
            <a:endParaRPr lang="en-US" dirty="0"/>
          </a:p>
          <a:p>
            <a:pPr marL="0" marR="0" lvl="0" indent="0" algn="ctr" rtl="0">
              <a:spcBef>
                <a:spcPts val="0"/>
              </a:spcBef>
              <a:spcAft>
                <a:spcPts val="0"/>
              </a:spcAft>
              <a:buClr>
                <a:schemeClr val="lt1"/>
              </a:buClr>
              <a:buSzPct val="25000"/>
              <a:buFont typeface="Noto Sans Symbols"/>
              <a:buNone/>
            </a:pPr>
            <a:r>
              <a:rPr lang="en-US" dirty="0" smtClean="0">
                <a:solidFill>
                  <a:srgbClr val="666666"/>
                </a:solidFill>
              </a:rPr>
              <a:t> </a:t>
            </a:r>
            <a:endParaRPr lang="en-US" dirty="0">
              <a:solidFill>
                <a:srgbClr val="666666"/>
              </a:solidFill>
            </a:endParaRPr>
          </a:p>
        </p:txBody>
      </p:sp>
      <p:sp>
        <p:nvSpPr>
          <p:cNvPr id="149" name="Shape 149"/>
          <p:cNvSpPr txBox="1">
            <a:spLocks noGrp="1"/>
          </p:cNvSpPr>
          <p:nvPr>
            <p:ph type="ctrTitle"/>
          </p:nvPr>
        </p:nvSpPr>
        <p:spPr>
          <a:xfrm>
            <a:off x="304800" y="1600200"/>
            <a:ext cx="8686800" cy="3900900"/>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200" b="1" i="1" strike="noStrike" cap="none" dirty="0" smtClean="0">
                <a:solidFill>
                  <a:schemeClr val="tx1"/>
                </a:solidFill>
                <a:latin typeface="Stencil" pitchFamily="82" charset="0"/>
                <a:ea typeface="Trebuchet MS"/>
                <a:cs typeface="Times New Roman" pitchFamily="18" charset="0"/>
                <a:sym typeface="Trebuchet MS"/>
              </a:rPr>
              <a:t>“</a:t>
            </a:r>
            <a:r>
              <a:rPr lang="en-US" sz="3200" b="1" i="1" u="sng" strike="noStrike" cap="none" dirty="0" smtClean="0">
                <a:solidFill>
                  <a:schemeClr val="tx1"/>
                </a:solidFill>
                <a:latin typeface="Stencil" pitchFamily="82" charset="0"/>
                <a:ea typeface="Trebuchet MS"/>
                <a:cs typeface="Times New Roman" pitchFamily="18" charset="0"/>
                <a:sym typeface="Trebuchet MS"/>
              </a:rPr>
              <a:t>OFFICER CANDIDATE MANAGEMENT SYSTEM 2.0</a:t>
            </a:r>
            <a:r>
              <a:rPr lang="en-US" sz="3200" b="1" i="1" strike="noStrike" cap="none" dirty="0" smtClean="0">
                <a:solidFill>
                  <a:schemeClr val="tx1"/>
                </a:solidFill>
                <a:latin typeface="Stencil" pitchFamily="82" charset="0"/>
                <a:ea typeface="Trebuchet MS"/>
                <a:cs typeface="Times New Roman" pitchFamily="18" charset="0"/>
                <a:sym typeface="Trebuchet MS"/>
              </a:rPr>
              <a:t>”</a:t>
            </a:r>
            <a:endParaRPr lang="en-US" sz="3200" b="1" i="1" strike="noStrike" cap="none" dirty="0">
              <a:solidFill>
                <a:schemeClr val="tx1"/>
              </a:solidFill>
              <a:latin typeface="Stencil" pitchFamily="82" charset="0"/>
              <a:ea typeface="Trebuchet MS"/>
              <a:cs typeface="Times New Roman" pitchFamily="18" charset="0"/>
              <a:sym typeface="Trebuchet MS"/>
            </a:endParaRPr>
          </a:p>
          <a:p>
            <a:pPr marL="0" marR="0" lvl="0" indent="0" algn="ctr" rtl="0">
              <a:spcBef>
                <a:spcPts val="0"/>
              </a:spcBef>
              <a:spcAft>
                <a:spcPts val="0"/>
              </a:spcAft>
              <a:buSzPct val="25000"/>
              <a:buNone/>
            </a:pPr>
            <a:endParaRPr sz="2900" dirty="0">
              <a:latin typeface="Times New Roman" pitchFamily="18" charset="0"/>
              <a:cs typeface="Times New Roman" pitchFamily="18" charset="0"/>
            </a:endParaRPr>
          </a:p>
          <a:p>
            <a:pPr marL="0" marR="0" lvl="0" indent="0" algn="ctr" rtl="0">
              <a:spcBef>
                <a:spcPts val="0"/>
              </a:spcBef>
              <a:spcAft>
                <a:spcPts val="0"/>
              </a:spcAft>
              <a:buSzPct val="25000"/>
              <a:buNone/>
            </a:pPr>
            <a:r>
              <a:rPr lang="en-US" sz="2500" b="0" i="0" u="none" strike="noStrike" cap="none" dirty="0">
                <a:solidFill>
                  <a:srgbClr val="C00000"/>
                </a:solidFill>
                <a:latin typeface="Times New Roman" pitchFamily="18" charset="0"/>
                <a:ea typeface="Trebuchet MS"/>
                <a:cs typeface="Times New Roman" pitchFamily="18" charset="0"/>
                <a:sym typeface="Trebuchet MS"/>
              </a:rPr>
              <a:t>Team Member(s): </a:t>
            </a:r>
            <a:r>
              <a:rPr lang="en-US" sz="2500" b="0" i="0" u="none" strike="noStrike" cap="none" dirty="0" smtClean="0">
                <a:solidFill>
                  <a:srgbClr val="C00000"/>
                </a:solidFill>
                <a:latin typeface="Times New Roman" pitchFamily="18" charset="0"/>
                <a:ea typeface="Trebuchet MS"/>
                <a:cs typeface="Times New Roman" pitchFamily="18" charset="0"/>
                <a:sym typeface="Trebuchet MS"/>
              </a:rPr>
              <a:t>Hansini Seth, Ishan Shrivastava</a:t>
            </a:r>
            <a:br>
              <a:rPr lang="en-US" sz="2500" b="0" i="0" u="none" strike="noStrike" cap="none" dirty="0" smtClean="0">
                <a:solidFill>
                  <a:srgbClr val="C00000"/>
                </a:solidFill>
                <a:latin typeface="Times New Roman" pitchFamily="18" charset="0"/>
                <a:ea typeface="Trebuchet MS"/>
                <a:cs typeface="Times New Roman" pitchFamily="18" charset="0"/>
                <a:sym typeface="Trebuchet MS"/>
              </a:rPr>
            </a:br>
            <a:r>
              <a:rPr lang="en-US" sz="2500" b="0" i="0" u="none" strike="noStrike" cap="none" dirty="0" smtClean="0">
                <a:solidFill>
                  <a:srgbClr val="C00000"/>
                </a:solidFill>
                <a:latin typeface="Times New Roman" pitchFamily="18" charset="0"/>
                <a:ea typeface="Trebuchet MS"/>
                <a:cs typeface="Times New Roman" pitchFamily="18" charset="0"/>
                <a:sym typeface="Trebuchet MS"/>
              </a:rPr>
              <a:t>Product Owner: Tiago Moore</a:t>
            </a:r>
            <a:endParaRPr lang="en-US" sz="2500" b="0" i="0" u="none" strike="noStrike" cap="none" dirty="0">
              <a:solidFill>
                <a:srgbClr val="C00000"/>
              </a:solidFill>
              <a:latin typeface="Times New Roman" pitchFamily="18" charset="0"/>
              <a:ea typeface="Trebuchet MS"/>
              <a:cs typeface="Times New Roman" pitchFamily="18" charset="0"/>
              <a:sym typeface="Trebuchet MS"/>
            </a:endParaRPr>
          </a:p>
          <a:p>
            <a:pPr marL="0" marR="0" lvl="0" indent="0" algn="ctr" rtl="0">
              <a:spcBef>
                <a:spcPts val="0"/>
              </a:spcBef>
              <a:spcAft>
                <a:spcPts val="0"/>
              </a:spcAft>
              <a:buSzPct val="25000"/>
              <a:buNone/>
            </a:pPr>
            <a:r>
              <a:rPr lang="en-US" sz="2500" b="0" dirty="0">
                <a:solidFill>
                  <a:srgbClr val="C00000"/>
                </a:solidFill>
                <a:latin typeface="Times New Roman" pitchFamily="18" charset="0"/>
                <a:cs typeface="Times New Roman" pitchFamily="18" charset="0"/>
              </a:rPr>
              <a:t>Instructor: Masoud </a:t>
            </a:r>
            <a:r>
              <a:rPr lang="en-US" sz="2500" b="0" dirty="0" smtClean="0">
                <a:solidFill>
                  <a:srgbClr val="C00000"/>
                </a:solidFill>
                <a:latin typeface="Times New Roman" pitchFamily="18" charset="0"/>
                <a:cs typeface="Times New Roman" pitchFamily="18" charset="0"/>
              </a:rPr>
              <a:t>Sadjadi and Francisco R. Ortega</a:t>
            </a:r>
            <a:r>
              <a:rPr lang="en-US" sz="2800" b="0" i="0" u="none" strike="noStrike" cap="none" dirty="0">
                <a:solidFill>
                  <a:srgbClr val="C00000"/>
                </a:solidFill>
                <a:latin typeface="Times New Roman" pitchFamily="18" charset="0"/>
                <a:ea typeface="Trebuchet MS"/>
                <a:cs typeface="Times New Roman" pitchFamily="18" charset="0"/>
                <a:sym typeface="Trebuchet MS"/>
              </a:rPr>
              <a:t/>
            </a:r>
            <a:br>
              <a:rPr lang="en-US" sz="2800" b="0" i="0" u="none" strike="noStrike" cap="none" dirty="0">
                <a:solidFill>
                  <a:srgbClr val="C00000"/>
                </a:solidFill>
                <a:latin typeface="Times New Roman" pitchFamily="18" charset="0"/>
                <a:ea typeface="Trebuchet MS"/>
                <a:cs typeface="Times New Roman" pitchFamily="18" charset="0"/>
                <a:sym typeface="Trebuchet MS"/>
              </a:rPr>
            </a:br>
            <a:r>
              <a:rPr lang="en-US" sz="4400" b="0" i="0" u="none" strike="noStrike" cap="none" dirty="0">
                <a:solidFill>
                  <a:srgbClr val="001D4D"/>
                </a:solidFill>
                <a:latin typeface="Times New Roman" pitchFamily="18" charset="0"/>
                <a:ea typeface="Trebuchet MS"/>
                <a:cs typeface="Times New Roman" pitchFamily="18" charset="0"/>
                <a:sym typeface="Trebuchet MS"/>
              </a:rPr>
              <a:t/>
            </a:r>
            <a:br>
              <a:rPr lang="en-US" sz="4400" b="0" i="0" u="none" strike="noStrike" cap="none" dirty="0">
                <a:solidFill>
                  <a:srgbClr val="001D4D"/>
                </a:solidFill>
                <a:latin typeface="Times New Roman" pitchFamily="18" charset="0"/>
                <a:ea typeface="Trebuchet MS"/>
                <a:cs typeface="Times New Roman" pitchFamily="18" charset="0"/>
                <a:sym typeface="Trebuchet MS"/>
              </a:rPr>
            </a:br>
            <a:r>
              <a:rPr lang="en-US" sz="1800" b="0" i="0" u="none" strike="noStrike" cap="none" dirty="0">
                <a:solidFill>
                  <a:srgbClr val="001D4D"/>
                </a:solidFill>
                <a:latin typeface="Times New Roman" pitchFamily="18" charset="0"/>
                <a:ea typeface="Trebuchet MS"/>
                <a:cs typeface="Times New Roman" pitchFamily="18" charset="0"/>
                <a:sym typeface="Trebuchet MS"/>
              </a:rPr>
              <a:t>School of Computing and Information Sciences</a:t>
            </a:r>
            <a:br>
              <a:rPr lang="en-US" sz="1800" b="0" i="0" u="none" strike="noStrike" cap="none" dirty="0">
                <a:solidFill>
                  <a:srgbClr val="001D4D"/>
                </a:solidFill>
                <a:latin typeface="Times New Roman" pitchFamily="18" charset="0"/>
                <a:ea typeface="Trebuchet MS"/>
                <a:cs typeface="Times New Roman" pitchFamily="18" charset="0"/>
                <a:sym typeface="Trebuchet MS"/>
              </a:rPr>
            </a:br>
            <a:r>
              <a:rPr lang="en-US" sz="1800" b="0" i="0" u="none" strike="noStrike" cap="none" dirty="0">
                <a:solidFill>
                  <a:srgbClr val="001D4D"/>
                </a:solidFill>
                <a:latin typeface="Times New Roman" pitchFamily="18" charset="0"/>
                <a:ea typeface="Trebuchet MS"/>
                <a:cs typeface="Times New Roman" pitchFamily="18" charset="0"/>
                <a:sym typeface="Trebuchet MS"/>
              </a:rPr>
              <a:t>Florida International University</a:t>
            </a:r>
          </a:p>
        </p:txBody>
      </p:sp>
      <p:sp>
        <p:nvSpPr>
          <p:cNvPr id="151" name="Shape 151"/>
          <p:cNvSpPr txBox="1"/>
          <p:nvPr/>
        </p:nvSpPr>
        <p:spPr>
          <a:xfrm>
            <a:off x="135925" y="457200"/>
            <a:ext cx="8686800" cy="722700"/>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600" b="0" i="0" u="none" strike="noStrike" cap="none" dirty="0" smtClean="0">
                <a:solidFill>
                  <a:srgbClr val="001D4D"/>
                </a:solidFill>
                <a:latin typeface="Times New Roman" pitchFamily="18" charset="0"/>
                <a:ea typeface="Trebuchet MS"/>
                <a:cs typeface="Times New Roman" pitchFamily="18" charset="0"/>
                <a:sym typeface="Trebuchet MS"/>
              </a:rPr>
              <a:t> </a:t>
            </a:r>
            <a:r>
              <a:rPr lang="en-US" sz="3600" b="1" i="0" u="none" strike="noStrike" cap="none" dirty="0" smtClean="0">
                <a:solidFill>
                  <a:schemeClr val="tx1"/>
                </a:solidFill>
                <a:latin typeface="Stencil" pitchFamily="82" charset="0"/>
                <a:ea typeface="Trebuchet MS"/>
                <a:cs typeface="Times New Roman" pitchFamily="18" charset="0"/>
                <a:sym typeface="Trebuchet MS"/>
              </a:rPr>
              <a:t>Final Presentation</a:t>
            </a:r>
          </a:p>
          <a:p>
            <a:pPr marL="0" marR="0" lvl="0" indent="0" algn="ctr" rtl="0">
              <a:spcBef>
                <a:spcPts val="0"/>
              </a:spcBef>
              <a:spcAft>
                <a:spcPts val="0"/>
              </a:spcAft>
              <a:buSzPct val="25000"/>
              <a:buNone/>
            </a:pPr>
            <a:r>
              <a:rPr lang="en-US" sz="3600" b="1" dirty="0" smtClean="0">
                <a:solidFill>
                  <a:schemeClr val="tx1"/>
                </a:solidFill>
                <a:latin typeface="Stencil" pitchFamily="82" charset="0"/>
                <a:ea typeface="Trebuchet MS"/>
                <a:cs typeface="Times New Roman" pitchFamily="18" charset="0"/>
                <a:sym typeface="Trebuchet MS"/>
              </a:rPr>
              <a:t>Spring 2017</a:t>
            </a:r>
            <a:endParaRPr lang="en-US" sz="3600" b="1" i="0" u="none" strike="noStrike" cap="none" dirty="0">
              <a:solidFill>
                <a:schemeClr val="tx1"/>
              </a:solidFill>
              <a:latin typeface="Stencil" pitchFamily="82" charset="0"/>
              <a:ea typeface="Trebuchet MS"/>
              <a:cs typeface="Times New Roman" pitchFamily="18" charset="0"/>
              <a:sym typeface="Trebuchet MS"/>
            </a:endParaRPr>
          </a:p>
        </p:txBody>
      </p:sp>
      <p:pic>
        <p:nvPicPr>
          <p:cNvPr id="1026" name="Picture 2" descr="Image result for fiu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5791199"/>
            <a:ext cx="3412525" cy="7202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72" y="5589975"/>
            <a:ext cx="2362200" cy="11226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200" y="-228600"/>
            <a:ext cx="7467600" cy="792162"/>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dirty="0">
                <a:solidFill>
                  <a:srgbClr val="001D4D"/>
                </a:solidFill>
                <a:latin typeface="Times New Roman" pitchFamily="18" charset="0"/>
                <a:ea typeface="Trebuchet MS"/>
                <a:cs typeface="Times New Roman" pitchFamily="18" charset="0"/>
                <a:sym typeface="Trebuchet MS"/>
              </a:rPr>
              <a:t>User </a:t>
            </a:r>
            <a:r>
              <a:rPr lang="en-US" sz="3800" b="1" i="0" u="none" strike="noStrike" cap="none" dirty="0" smtClean="0">
                <a:solidFill>
                  <a:srgbClr val="001D4D"/>
                </a:solidFill>
                <a:latin typeface="Times New Roman" pitchFamily="18" charset="0"/>
                <a:ea typeface="Trebuchet MS"/>
                <a:cs typeface="Times New Roman" pitchFamily="18" charset="0"/>
                <a:sym typeface="Trebuchet MS"/>
              </a:rPr>
              <a:t>Story</a:t>
            </a:r>
            <a:r>
              <a:rPr lang="en-US" sz="3800" b="1" dirty="0" smtClean="0">
                <a:latin typeface="Times New Roman" pitchFamily="18" charset="0"/>
                <a:cs typeface="Times New Roman" pitchFamily="18" charset="0"/>
              </a:rPr>
              <a:t> </a:t>
            </a:r>
            <a:r>
              <a:rPr lang="en-US" sz="3800" b="1" dirty="0">
                <a:solidFill>
                  <a:schemeClr val="tx1"/>
                </a:solidFill>
                <a:latin typeface="Times New Roman" pitchFamily="18" charset="0"/>
                <a:cs typeface="Times New Roman" pitchFamily="18" charset="0"/>
              </a:rPr>
              <a:t>#1</a:t>
            </a:r>
          </a:p>
        </p:txBody>
      </p:sp>
      <p:sp>
        <p:nvSpPr>
          <p:cNvPr id="201" name="Shape 201"/>
          <p:cNvSpPr txBox="1">
            <a:spLocks noGrp="1"/>
          </p:cNvSpPr>
          <p:nvPr>
            <p:ph sz="quarter" idx="13"/>
          </p:nvPr>
        </p:nvSpPr>
        <p:spPr>
          <a:xfrm>
            <a:off x="304800" y="685800"/>
            <a:ext cx="7467600" cy="4873752"/>
          </a:xfrm>
          <a:prstGeom prst="rect">
            <a:avLst/>
          </a:prstGeom>
          <a:noFill/>
          <a:ln>
            <a:noFill/>
          </a:ln>
        </p:spPr>
        <p:txBody>
          <a:bodyPr lIns="91425" tIns="45700" rIns="91425" bIns="45700" anchor="t" anchorCtr="0">
            <a:noAutofit/>
          </a:bodyPr>
          <a:lstStyle/>
          <a:p>
            <a:pPr>
              <a:spcBef>
                <a:spcPts val="2000"/>
              </a:spcBef>
              <a:buFont typeface="Wingdings" pitchFamily="2" charset="2"/>
              <a:buChar char="q"/>
            </a:pPr>
            <a:r>
              <a:rPr lang="en-US" sz="2000" dirty="0">
                <a:latin typeface="Times New Roman" pitchFamily="18" charset="0"/>
                <a:cs typeface="Times New Roman" pitchFamily="18" charset="0"/>
              </a:rPr>
              <a:t>As a Student/Supervisor, I would like to register and login to the system so that I can enter into the system and can view my account.</a:t>
            </a:r>
          </a:p>
          <a:p>
            <a:pPr lvl="0">
              <a:spcBef>
                <a:spcPts val="2000"/>
              </a:spcBef>
              <a:buFont typeface="Wingdings" pitchFamily="2" charset="2"/>
              <a:buChar char="Ø"/>
            </a:pPr>
            <a:r>
              <a:rPr lang="en-US" sz="2000" dirty="0" smtClean="0">
                <a:latin typeface="Times New Roman" pitchFamily="18" charset="0"/>
                <a:cs typeface="Times New Roman" pitchFamily="18" charset="0"/>
              </a:rPr>
              <a:t>Student/Supervisor has to enter some credentials which are mandatory so that they can register into the system.</a:t>
            </a:r>
          </a:p>
          <a:p>
            <a:pPr lvl="0">
              <a:spcBef>
                <a:spcPts val="2000"/>
              </a:spcBef>
              <a:buFont typeface="Wingdings" pitchFamily="2" charset="2"/>
              <a:buChar char="Ø"/>
            </a:pPr>
            <a:r>
              <a:rPr lang="en-US" sz="2000" b="0" i="0" u="none" strike="noStrike" cap="none" dirty="0" smtClean="0">
                <a:latin typeface="Times New Roman" pitchFamily="18" charset="0"/>
                <a:ea typeface="Trebuchet MS"/>
                <a:cs typeface="Times New Roman" pitchFamily="18" charset="0"/>
                <a:sym typeface="Trebuchet MS"/>
              </a:rPr>
              <a:t>With username and password, both student and supervisor can login and view their home page.</a:t>
            </a:r>
            <a:endParaRPr sz="2200" b="0" i="0" u="none" strike="noStrike" cap="none" dirty="0">
              <a:latin typeface="Trebuchet MS"/>
              <a:ea typeface="Trebuchet MS"/>
              <a:cs typeface="Trebuchet MS"/>
              <a:sym typeface="Trebuchet M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540974"/>
            <a:ext cx="4038600" cy="29360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3540974"/>
            <a:ext cx="4114800" cy="29360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28600" y="152401"/>
            <a:ext cx="8534400" cy="3200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657600"/>
            <a:ext cx="8534400" cy="2971800"/>
          </a:xfrm>
          <a:prstGeom prst="rect">
            <a:avLst/>
          </a:prstGeom>
        </p:spPr>
      </p:pic>
    </p:spTree>
    <p:extLst>
      <p:ext uri="{BB962C8B-B14F-4D97-AF65-F5344CB8AC3E}">
        <p14:creationId xmlns:p14="http://schemas.microsoft.com/office/powerpoint/2010/main" val="3149259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381000"/>
            <a:ext cx="8153400" cy="6092952"/>
          </a:xfrm>
        </p:spPr>
        <p:txBody>
          <a:bodyPr/>
          <a:lstStyle/>
          <a:p>
            <a:pPr marL="0" indent="0">
              <a:buNone/>
            </a:pPr>
            <a:r>
              <a:rPr lang="en-US" b="1" dirty="0" smtClean="0">
                <a:solidFill>
                  <a:srgbClr val="001D4D"/>
                </a:solidFill>
                <a:latin typeface="Times New Roman" pitchFamily="18" charset="0"/>
                <a:cs typeface="Times New Roman" pitchFamily="18" charset="0"/>
                <a:sym typeface="Trebuchet MS"/>
              </a:rPr>
              <a:t>Sequence Diagram #1</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19162"/>
            <a:ext cx="7614642" cy="5329238"/>
          </a:xfrm>
          <a:prstGeom prst="rect">
            <a:avLst/>
          </a:prstGeom>
        </p:spPr>
      </p:pic>
    </p:spTree>
    <p:extLst>
      <p:ext uri="{BB962C8B-B14F-4D97-AF65-F5344CB8AC3E}">
        <p14:creationId xmlns:p14="http://schemas.microsoft.com/office/powerpoint/2010/main" val="1063106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04800" y="76200"/>
            <a:ext cx="7467600" cy="563562"/>
          </a:xfrm>
          <a:prstGeom prst="rect">
            <a:avLst/>
          </a:prstGeom>
          <a:noFill/>
          <a:ln>
            <a:noFill/>
          </a:ln>
        </p:spPr>
        <p:txBody>
          <a:bodyPr lIns="91425" tIns="45700" rIns="91425" bIns="45700" anchor="b" anchorCtr="0">
            <a:noAutofit/>
          </a:bodyPr>
          <a:lstStyle/>
          <a:p>
            <a:pPr marL="0" lvl="0" indent="0" algn="l">
              <a:spcBef>
                <a:spcPts val="0"/>
              </a:spcBef>
              <a:buSzPct val="25000"/>
              <a:buNone/>
            </a:pPr>
            <a:r>
              <a:rPr lang="en-US" sz="3800" b="1" cap="none" dirty="0">
                <a:solidFill>
                  <a:schemeClr val="tx1"/>
                </a:solidFill>
                <a:latin typeface="Times New Roman" pitchFamily="18" charset="0"/>
                <a:ea typeface="Trebuchet MS"/>
                <a:cs typeface="Times New Roman" pitchFamily="18" charset="0"/>
                <a:sym typeface="Trebuchet MS"/>
              </a:rPr>
              <a:t>User Story</a:t>
            </a:r>
            <a:r>
              <a:rPr lang="en-US" sz="3800" b="1" dirty="0">
                <a:solidFill>
                  <a:schemeClr val="tx1"/>
                </a:solidFill>
                <a:latin typeface="Times New Roman" pitchFamily="18" charset="0"/>
                <a:cs typeface="Times New Roman" pitchFamily="18" charset="0"/>
              </a:rPr>
              <a:t> </a:t>
            </a:r>
            <a:r>
              <a:rPr lang="en-US" sz="3800" b="1" dirty="0" smtClean="0">
                <a:solidFill>
                  <a:schemeClr val="tx1"/>
                </a:solidFill>
                <a:latin typeface="Times New Roman" pitchFamily="18" charset="0"/>
                <a:cs typeface="Times New Roman" pitchFamily="18" charset="0"/>
              </a:rPr>
              <a:t>#2</a:t>
            </a:r>
            <a:endParaRPr lang="en-US" dirty="0">
              <a:solidFill>
                <a:schemeClr val="tx1"/>
              </a:solidFill>
            </a:endParaRPr>
          </a:p>
        </p:txBody>
      </p:sp>
      <p:sp>
        <p:nvSpPr>
          <p:cNvPr id="208" name="Shape 208"/>
          <p:cNvSpPr txBox="1">
            <a:spLocks noGrp="1"/>
          </p:cNvSpPr>
          <p:nvPr>
            <p:ph sz="quarter" idx="13"/>
          </p:nvPr>
        </p:nvSpPr>
        <p:spPr>
          <a:xfrm>
            <a:off x="457200" y="838200"/>
            <a:ext cx="7696200" cy="5410200"/>
          </a:xfrm>
          <a:prstGeom prst="rect">
            <a:avLst/>
          </a:prstGeom>
          <a:noFill/>
          <a:ln>
            <a:noFill/>
          </a:ln>
        </p:spPr>
        <p:txBody>
          <a:bodyPr lIns="91425" tIns="45700" rIns="91425" bIns="45700" anchor="t" anchorCtr="0">
            <a:noAutofit/>
          </a:bodyPr>
          <a:lstStyle/>
          <a:p>
            <a:pPr marL="342900" indent="-342900">
              <a:spcBef>
                <a:spcPts val="2000"/>
              </a:spcBef>
              <a:buFont typeface="Wingdings" pitchFamily="2" charset="2"/>
              <a:buChar char="q"/>
            </a:pPr>
            <a:r>
              <a:rPr lang="en-US" sz="1900" dirty="0">
                <a:latin typeface="Times New Roman" pitchFamily="18" charset="0"/>
                <a:cs typeface="Times New Roman" pitchFamily="18" charset="0"/>
              </a:rPr>
              <a:t>As a Student/Supervisor, I would like to view my profile retrieved from the databases and upload a picture, so that I can see it on my profile page.</a:t>
            </a:r>
          </a:p>
          <a:p>
            <a:pPr>
              <a:spcBef>
                <a:spcPts val="2000"/>
              </a:spcBef>
              <a:buFont typeface="Wingdings" pitchFamily="2" charset="2"/>
              <a:buChar char="Ø"/>
            </a:pPr>
            <a:r>
              <a:rPr lang="en-US" sz="1900" dirty="0" smtClean="0">
                <a:latin typeface="Times New Roman" pitchFamily="18" charset="0"/>
                <a:cs typeface="Times New Roman" pitchFamily="18" charset="0"/>
              </a:rPr>
              <a:t>The database (phpmyadmin) has a database named user_login_system which has a student table in it. All the entries will be entered into this table.</a:t>
            </a:r>
          </a:p>
          <a:p>
            <a:pPr>
              <a:spcBef>
                <a:spcPts val="2000"/>
              </a:spcBef>
              <a:buFont typeface="Wingdings" pitchFamily="2" charset="2"/>
              <a:buChar char="Ø"/>
            </a:pPr>
            <a:r>
              <a:rPr lang="en-US" sz="1900" dirty="0" smtClean="0">
                <a:latin typeface="Times New Roman" pitchFamily="18" charset="0"/>
                <a:cs typeface="Times New Roman" pitchFamily="18" charset="0"/>
              </a:rPr>
              <a:t>The MySQL query will fetch the data from the database table and will display onto the profile page.</a:t>
            </a:r>
          </a:p>
          <a:p>
            <a:pPr>
              <a:spcBef>
                <a:spcPts val="2000"/>
              </a:spcBef>
              <a:buFont typeface="Wingdings" pitchFamily="2" charset="2"/>
              <a:buChar char="Ø"/>
            </a:pPr>
            <a:r>
              <a:rPr lang="en-US" sz="1900" dirty="0" smtClean="0">
                <a:latin typeface="Times New Roman" pitchFamily="18" charset="0"/>
                <a:cs typeface="Times New Roman" pitchFamily="18" charset="0"/>
              </a:rPr>
              <a:t>There is an option for user to select a image from the computer and upload it as their profile picture.</a:t>
            </a:r>
            <a:endParaRPr lang="en-US" sz="1900" dirty="0">
              <a:latin typeface="Times New Roman" pitchFamily="18" charset="0"/>
              <a:cs typeface="Times New Roman" pitchFamily="18" charset="0"/>
            </a:endParaRPr>
          </a:p>
          <a:p>
            <a:pPr marL="0" marR="0" lvl="0" indent="0" algn="l" rtl="0">
              <a:spcBef>
                <a:spcPts val="2000"/>
              </a:spcBef>
              <a:spcAft>
                <a:spcPts val="0"/>
              </a:spcAft>
              <a:buNone/>
            </a:pPr>
            <a:endParaRPr sz="2200" b="0" i="0" u="none" strike="noStrike" cap="none" dirty="0">
              <a:solidFill>
                <a:srgbClr val="001D4D"/>
              </a:solidFill>
              <a:latin typeface="Trebuchet MS"/>
              <a:ea typeface="Trebuchet MS"/>
              <a:cs typeface="Trebuchet MS"/>
              <a:sym typeface="Trebuchet M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4102274"/>
            <a:ext cx="6781799" cy="25704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28600" y="304800"/>
            <a:ext cx="8403034" cy="5410200"/>
          </a:xfrm>
        </p:spPr>
      </p:pic>
    </p:spTree>
    <p:extLst>
      <p:ext uri="{BB962C8B-B14F-4D97-AF65-F5344CB8AC3E}">
        <p14:creationId xmlns:p14="http://schemas.microsoft.com/office/powerpoint/2010/main" val="686208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228600"/>
            <a:ext cx="7467600" cy="6245352"/>
          </a:xfrm>
        </p:spPr>
        <p:txBody>
          <a:bodyPr/>
          <a:lstStyle/>
          <a:p>
            <a:pPr marL="0" indent="0">
              <a:buNone/>
            </a:pPr>
            <a:r>
              <a:rPr lang="en-US" b="1" dirty="0">
                <a:solidFill>
                  <a:srgbClr val="001D4D"/>
                </a:solidFill>
                <a:latin typeface="Times New Roman" pitchFamily="18" charset="0"/>
                <a:cs typeface="Times New Roman" pitchFamily="18" charset="0"/>
                <a:sym typeface="Trebuchet MS"/>
              </a:rPr>
              <a:t>Sequence Diagram </a:t>
            </a:r>
            <a:r>
              <a:rPr lang="en-US" b="1" dirty="0" smtClean="0">
                <a:solidFill>
                  <a:srgbClr val="001D4D"/>
                </a:solidFill>
                <a:latin typeface="Times New Roman" pitchFamily="18" charset="0"/>
                <a:cs typeface="Times New Roman" pitchFamily="18" charset="0"/>
                <a:sym typeface="Trebuchet MS"/>
              </a:rPr>
              <a:t>#2</a:t>
            </a:r>
          </a:p>
          <a:p>
            <a:pPr marL="0" indent="0">
              <a:buNone/>
            </a:pPr>
            <a:endParaRPr lang="en-US" dirty="0"/>
          </a:p>
          <a:p>
            <a:endParaRPr lang="en-US" dirty="0"/>
          </a:p>
        </p:txBody>
      </p:sp>
      <p:pic>
        <p:nvPicPr>
          <p:cNvPr id="3074" name="Picture 2" descr="uploadpi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7586133"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07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28600" y="152400"/>
            <a:ext cx="7467600" cy="639762"/>
          </a:xfrm>
          <a:prstGeom prst="rect">
            <a:avLst/>
          </a:prstGeom>
          <a:noFill/>
          <a:ln>
            <a:noFill/>
          </a:ln>
        </p:spPr>
        <p:txBody>
          <a:bodyPr lIns="91425" tIns="45700" rIns="91425" bIns="45700" anchor="b" anchorCtr="0">
            <a:noAutofit/>
          </a:bodyPr>
          <a:lstStyle/>
          <a:p>
            <a:pPr marL="0" lvl="0" indent="0" algn="l">
              <a:spcBef>
                <a:spcPts val="0"/>
              </a:spcBef>
              <a:buSzPct val="25000"/>
              <a:buNone/>
            </a:pPr>
            <a:r>
              <a:rPr lang="en-US" sz="3800" b="1" cap="none" dirty="0">
                <a:solidFill>
                  <a:schemeClr val="tx1"/>
                </a:solidFill>
                <a:latin typeface="Times New Roman" pitchFamily="18" charset="0"/>
                <a:ea typeface="Trebuchet MS"/>
                <a:cs typeface="Times New Roman" pitchFamily="18" charset="0"/>
                <a:sym typeface="Trebuchet MS"/>
              </a:rPr>
              <a:t>User Story</a:t>
            </a:r>
            <a:r>
              <a:rPr lang="en-US" sz="3800" b="1" dirty="0">
                <a:solidFill>
                  <a:schemeClr val="tx1"/>
                </a:solidFill>
                <a:latin typeface="Times New Roman" pitchFamily="18" charset="0"/>
                <a:cs typeface="Times New Roman" pitchFamily="18" charset="0"/>
              </a:rPr>
              <a:t> </a:t>
            </a:r>
            <a:r>
              <a:rPr lang="en-US" sz="3800" b="1" dirty="0" smtClean="0">
                <a:solidFill>
                  <a:schemeClr val="tx1"/>
                </a:solidFill>
                <a:latin typeface="Times New Roman" pitchFamily="18" charset="0"/>
                <a:cs typeface="Times New Roman" pitchFamily="18" charset="0"/>
              </a:rPr>
              <a:t>#3</a:t>
            </a:r>
            <a:endParaRPr lang="en-US" dirty="0"/>
          </a:p>
        </p:txBody>
      </p:sp>
      <p:sp>
        <p:nvSpPr>
          <p:cNvPr id="215" name="Shape 215"/>
          <p:cNvSpPr txBox="1">
            <a:spLocks noGrp="1"/>
          </p:cNvSpPr>
          <p:nvPr>
            <p:ph sz="quarter" idx="13"/>
          </p:nvPr>
        </p:nvSpPr>
        <p:spPr>
          <a:xfrm>
            <a:off x="457200" y="914400"/>
            <a:ext cx="7467600" cy="5559552"/>
          </a:xfrm>
          <a:prstGeom prst="rect">
            <a:avLst/>
          </a:prstGeom>
          <a:noFill/>
          <a:ln>
            <a:noFill/>
          </a:ln>
        </p:spPr>
        <p:txBody>
          <a:bodyPr lIns="91425" tIns="45700" rIns="91425" bIns="45700" anchor="t" anchorCtr="0">
            <a:noAutofit/>
          </a:bodyPr>
          <a:lstStyle/>
          <a:p>
            <a:pPr marL="342900" indent="-342900">
              <a:spcBef>
                <a:spcPts val="2000"/>
              </a:spcBef>
              <a:buFont typeface="Wingdings" pitchFamily="2" charset="2"/>
              <a:buChar char="q"/>
            </a:pPr>
            <a:r>
              <a:rPr lang="en-US" sz="2000" dirty="0">
                <a:latin typeface="Times New Roman" pitchFamily="18" charset="0"/>
                <a:cs typeface="Times New Roman" pitchFamily="18" charset="0"/>
              </a:rPr>
              <a:t>As a Student, I would like to mark my attendance with name, date, time and IP address, so that the supervisor would know that I was present during the training.</a:t>
            </a:r>
          </a:p>
          <a:p>
            <a:pPr>
              <a:spcBef>
                <a:spcPts val="2000"/>
              </a:spcBef>
              <a:buFont typeface="Wingdings" pitchFamily="2" charset="2"/>
              <a:buChar char="Ø"/>
            </a:pPr>
            <a:r>
              <a:rPr lang="en-US" sz="2000" dirty="0" smtClean="0">
                <a:latin typeface="Times New Roman" pitchFamily="18" charset="0"/>
                <a:cs typeface="Times New Roman" pitchFamily="18" charset="0"/>
              </a:rPr>
              <a:t>The student should be registered and then login with student details.</a:t>
            </a:r>
          </a:p>
          <a:p>
            <a:pPr>
              <a:spcBef>
                <a:spcPts val="2000"/>
              </a:spcBef>
              <a:buFont typeface="Wingdings" pitchFamily="2" charset="2"/>
              <a:buChar char="Ø"/>
            </a:pPr>
            <a:r>
              <a:rPr lang="en-US" sz="2000" dirty="0" smtClean="0">
                <a:latin typeface="Times New Roman" pitchFamily="18" charset="0"/>
                <a:cs typeface="Times New Roman" pitchFamily="18" charset="0"/>
              </a:rPr>
              <a:t>The student can view his/her profile and then can mark the attendance in the attendance sheet.</a:t>
            </a:r>
            <a:endParaRPr lang="en-US" sz="2000" dirty="0">
              <a:latin typeface="Times New Roman" pitchFamily="18" charset="0"/>
              <a:cs typeface="Times New Roman" pitchFamily="18" charset="0"/>
            </a:endParaRPr>
          </a:p>
          <a:p>
            <a:pPr marL="0" marR="0" lvl="0" indent="0" algn="l" rtl="0">
              <a:spcBef>
                <a:spcPts val="2000"/>
              </a:spcBef>
              <a:spcAft>
                <a:spcPts val="0"/>
              </a:spcAft>
              <a:buNone/>
            </a:pPr>
            <a:endParaRPr sz="2200" b="0" i="0" u="none" strike="noStrike" cap="none" dirty="0">
              <a:solidFill>
                <a:srgbClr val="001D4D"/>
              </a:solidFill>
              <a:latin typeface="Trebuchet MS"/>
              <a:ea typeface="Trebuchet MS"/>
              <a:cs typeface="Trebuchet MS"/>
              <a:sym typeface="Trebuchet M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505200"/>
            <a:ext cx="5181600" cy="28752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04799"/>
            <a:ext cx="7162800" cy="5549005"/>
          </a:xfrm>
          <a:prstGeom prst="rect">
            <a:avLst/>
          </a:prstGeom>
        </p:spPr>
      </p:pic>
    </p:spTree>
    <p:extLst>
      <p:ext uri="{BB962C8B-B14F-4D97-AF65-F5344CB8AC3E}">
        <p14:creationId xmlns:p14="http://schemas.microsoft.com/office/powerpoint/2010/main" val="3783361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228600"/>
            <a:ext cx="7467600" cy="6245352"/>
          </a:xfrm>
        </p:spPr>
        <p:txBody>
          <a:bodyPr/>
          <a:lstStyle/>
          <a:p>
            <a:pPr marL="0" indent="0">
              <a:buNone/>
            </a:pPr>
            <a:r>
              <a:rPr lang="en-US" b="1" dirty="0">
                <a:solidFill>
                  <a:srgbClr val="001D4D"/>
                </a:solidFill>
                <a:latin typeface="Times New Roman" pitchFamily="18" charset="0"/>
                <a:cs typeface="Times New Roman" pitchFamily="18" charset="0"/>
                <a:sym typeface="Trebuchet MS"/>
              </a:rPr>
              <a:t>Sequence Diagram </a:t>
            </a:r>
            <a:r>
              <a:rPr lang="en-US" b="1" dirty="0" smtClean="0">
                <a:solidFill>
                  <a:srgbClr val="001D4D"/>
                </a:solidFill>
                <a:latin typeface="Times New Roman" pitchFamily="18" charset="0"/>
                <a:cs typeface="Times New Roman" pitchFamily="18" charset="0"/>
                <a:sym typeface="Trebuchet MS"/>
              </a:rPr>
              <a:t>#3</a:t>
            </a:r>
          </a:p>
          <a:p>
            <a:pPr marL="0" indent="0">
              <a:buNone/>
            </a:pPr>
            <a:endParaRPr lang="en-US" dirty="0"/>
          </a:p>
        </p:txBody>
      </p:sp>
      <p:pic>
        <p:nvPicPr>
          <p:cNvPr id="4" name="image14.png" descr="Screen Shot 2016-11-19 at 11.18.29 PM.png"/>
          <p:cNvPicPr/>
          <p:nvPr/>
        </p:nvPicPr>
        <p:blipFill>
          <a:blip r:embed="rId2"/>
          <a:srcRect/>
          <a:stretch>
            <a:fillRect/>
          </a:stretch>
        </p:blipFill>
        <p:spPr>
          <a:xfrm>
            <a:off x="838200" y="990600"/>
            <a:ext cx="7010400" cy="4724400"/>
          </a:xfrm>
          <a:prstGeom prst="rect">
            <a:avLst/>
          </a:prstGeom>
          <a:ln/>
        </p:spPr>
      </p:pic>
    </p:spTree>
    <p:extLst>
      <p:ext uri="{BB962C8B-B14F-4D97-AF65-F5344CB8AC3E}">
        <p14:creationId xmlns:p14="http://schemas.microsoft.com/office/powerpoint/2010/main" val="3810381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228600" y="152400"/>
            <a:ext cx="7467600" cy="609600"/>
          </a:xfrm>
          <a:prstGeom prst="rect">
            <a:avLst/>
          </a:prstGeom>
          <a:noFill/>
          <a:ln>
            <a:noFill/>
          </a:ln>
        </p:spPr>
        <p:txBody>
          <a:bodyPr lIns="91425" tIns="45700" rIns="91425" bIns="45700" anchor="b" anchorCtr="0">
            <a:noAutofit/>
          </a:bodyPr>
          <a:lstStyle/>
          <a:p>
            <a:pPr marL="0" lvl="0" indent="0" algn="l">
              <a:spcBef>
                <a:spcPts val="0"/>
              </a:spcBef>
              <a:buSzPct val="25000"/>
              <a:buNone/>
            </a:pPr>
            <a:r>
              <a:rPr lang="en-US" sz="3200" b="1" cap="none" dirty="0">
                <a:solidFill>
                  <a:schemeClr val="tx1"/>
                </a:solidFill>
                <a:latin typeface="Times New Roman" pitchFamily="18" charset="0"/>
                <a:ea typeface="Trebuchet MS"/>
                <a:cs typeface="Times New Roman" pitchFamily="18" charset="0"/>
                <a:sym typeface="Trebuchet MS"/>
              </a:rPr>
              <a:t>User Story</a:t>
            </a:r>
            <a:r>
              <a:rPr lang="en-US" sz="3200" b="1" dirty="0">
                <a:solidFill>
                  <a:schemeClr val="tx1"/>
                </a:solidFill>
                <a:latin typeface="Times New Roman" pitchFamily="18" charset="0"/>
                <a:cs typeface="Times New Roman" pitchFamily="18" charset="0"/>
              </a:rPr>
              <a:t> </a:t>
            </a:r>
            <a:r>
              <a:rPr lang="en-US" sz="3200" b="1" dirty="0" smtClean="0">
                <a:solidFill>
                  <a:schemeClr val="tx1"/>
                </a:solidFill>
                <a:latin typeface="Times New Roman" pitchFamily="18" charset="0"/>
                <a:cs typeface="Times New Roman" pitchFamily="18" charset="0"/>
              </a:rPr>
              <a:t>#4</a:t>
            </a:r>
            <a:endParaRPr lang="en-US" dirty="0"/>
          </a:p>
        </p:txBody>
      </p:sp>
      <p:sp>
        <p:nvSpPr>
          <p:cNvPr id="222" name="Shape 222"/>
          <p:cNvSpPr txBox="1">
            <a:spLocks noGrp="1"/>
          </p:cNvSpPr>
          <p:nvPr>
            <p:ph sz="quarter" idx="13"/>
          </p:nvPr>
        </p:nvSpPr>
        <p:spPr>
          <a:xfrm>
            <a:off x="381000" y="914400"/>
            <a:ext cx="7467600" cy="4873752"/>
          </a:xfrm>
          <a:prstGeom prst="rect">
            <a:avLst/>
          </a:prstGeom>
          <a:noFill/>
          <a:ln>
            <a:noFill/>
          </a:ln>
        </p:spPr>
        <p:txBody>
          <a:bodyPr lIns="91425" tIns="45700" rIns="91425" bIns="45700" anchor="t" anchorCtr="0">
            <a:noAutofit/>
          </a:bodyPr>
          <a:lstStyle/>
          <a:p>
            <a:pPr marL="342900" indent="-342900">
              <a:spcBef>
                <a:spcPts val="2000"/>
              </a:spcBef>
              <a:buFont typeface="Wingdings" pitchFamily="2" charset="2"/>
              <a:buChar char="q"/>
            </a:pPr>
            <a:r>
              <a:rPr lang="en-US" sz="2000" dirty="0">
                <a:latin typeface="Times New Roman" pitchFamily="18" charset="0"/>
                <a:cs typeface="Times New Roman" pitchFamily="18" charset="0"/>
              </a:rPr>
              <a:t>As a Supervisor, I would like to view the attendance with name, date, time and IP address of the students who were present so that I know who all </a:t>
            </a:r>
            <a:r>
              <a:rPr lang="en-US" sz="2000" dirty="0" smtClean="0">
                <a:latin typeface="Times New Roman" pitchFamily="18" charset="0"/>
                <a:cs typeface="Times New Roman" pitchFamily="18" charset="0"/>
              </a:rPr>
              <a:t>attended </a:t>
            </a:r>
            <a:r>
              <a:rPr lang="en-US" sz="2000" dirty="0">
                <a:latin typeface="Times New Roman" pitchFamily="18" charset="0"/>
                <a:cs typeface="Times New Roman" pitchFamily="18" charset="0"/>
              </a:rPr>
              <a:t>the training.</a:t>
            </a:r>
          </a:p>
          <a:p>
            <a:pPr>
              <a:spcBef>
                <a:spcPts val="2000"/>
              </a:spcBef>
              <a:buFont typeface="Wingdings" pitchFamily="2" charset="2"/>
              <a:buChar char="Ø"/>
            </a:pPr>
            <a:r>
              <a:rPr lang="en-US" sz="2000" dirty="0" smtClean="0">
                <a:latin typeface="Times New Roman" pitchFamily="18" charset="0"/>
                <a:cs typeface="Times New Roman" pitchFamily="18" charset="0"/>
              </a:rPr>
              <a:t>The supervisor </a:t>
            </a:r>
            <a:r>
              <a:rPr lang="en-US" sz="2000" dirty="0">
                <a:latin typeface="Times New Roman" pitchFamily="18" charset="0"/>
                <a:cs typeface="Times New Roman" pitchFamily="18" charset="0"/>
              </a:rPr>
              <a:t>should be registered and then login with </a:t>
            </a:r>
            <a:r>
              <a:rPr lang="en-US" sz="2000" dirty="0" smtClean="0">
                <a:latin typeface="Times New Roman" pitchFamily="18" charset="0"/>
                <a:cs typeface="Times New Roman" pitchFamily="18" charset="0"/>
              </a:rPr>
              <a:t>supervisor </a:t>
            </a:r>
            <a:r>
              <a:rPr lang="en-US" sz="2000" dirty="0">
                <a:latin typeface="Times New Roman" pitchFamily="18" charset="0"/>
                <a:cs typeface="Times New Roman" pitchFamily="18" charset="0"/>
              </a:rPr>
              <a:t>details.</a:t>
            </a:r>
          </a:p>
          <a:p>
            <a:pPr>
              <a:spcBef>
                <a:spcPts val="2000"/>
              </a:spcBef>
              <a:buFont typeface="Wingdings" pitchFamily="2" charset="2"/>
              <a:buChar char="Ø"/>
            </a:pPr>
            <a:r>
              <a:rPr lang="en-US" sz="2000" dirty="0">
                <a:latin typeface="Times New Roman" pitchFamily="18" charset="0"/>
                <a:cs typeface="Times New Roman" pitchFamily="18" charset="0"/>
              </a:rPr>
              <a:t>The </a:t>
            </a:r>
            <a:r>
              <a:rPr lang="en-US" sz="2000" dirty="0" smtClean="0">
                <a:latin typeface="Times New Roman" pitchFamily="18" charset="0"/>
                <a:cs typeface="Times New Roman" pitchFamily="18" charset="0"/>
              </a:rPr>
              <a:t>supervisor </a:t>
            </a:r>
            <a:r>
              <a:rPr lang="en-US" sz="2000" dirty="0">
                <a:latin typeface="Times New Roman" pitchFamily="18" charset="0"/>
                <a:cs typeface="Times New Roman" pitchFamily="18" charset="0"/>
              </a:rPr>
              <a:t>can view his/her profile </a:t>
            </a:r>
            <a:r>
              <a:rPr lang="en-US" sz="2000" dirty="0" smtClean="0">
                <a:latin typeface="Times New Roman" pitchFamily="18" charset="0"/>
                <a:cs typeface="Times New Roman" pitchFamily="18" charset="0"/>
              </a:rPr>
              <a:t>and </a:t>
            </a:r>
            <a:r>
              <a:rPr lang="en-US" sz="2000" dirty="0">
                <a:latin typeface="Times New Roman" pitchFamily="18" charset="0"/>
                <a:cs typeface="Times New Roman" pitchFamily="18" charset="0"/>
              </a:rPr>
              <a:t>can </a:t>
            </a:r>
            <a:r>
              <a:rPr lang="en-US" sz="2000" dirty="0" smtClean="0">
                <a:latin typeface="Times New Roman" pitchFamily="18" charset="0"/>
                <a:cs typeface="Times New Roman" pitchFamily="18" charset="0"/>
              </a:rPr>
              <a:t>also view </a:t>
            </a:r>
            <a:r>
              <a:rPr lang="en-US" sz="2000" dirty="0">
                <a:latin typeface="Times New Roman" pitchFamily="18" charset="0"/>
                <a:cs typeface="Times New Roman" pitchFamily="18" charset="0"/>
              </a:rPr>
              <a:t>the </a:t>
            </a:r>
            <a:r>
              <a:rPr lang="en-US" sz="2000" dirty="0" smtClean="0">
                <a:latin typeface="Times New Roman" pitchFamily="18" charset="0"/>
                <a:cs typeface="Times New Roman" pitchFamily="18" charset="0"/>
              </a:rPr>
              <a:t>attendance of the students with name, date, time and IP address.</a:t>
            </a:r>
            <a:endParaRPr lang="en-US" sz="2000" dirty="0">
              <a:latin typeface="Times New Roman" pitchFamily="18" charset="0"/>
              <a:cs typeface="Times New Roman" pitchFamily="18" charset="0"/>
            </a:endParaRPr>
          </a:p>
          <a:p>
            <a:pPr marL="45720" marR="0" lvl="0" indent="0" algn="l" rtl="0">
              <a:spcBef>
                <a:spcPts val="2000"/>
              </a:spcBef>
              <a:spcAft>
                <a:spcPts val="0"/>
              </a:spcAft>
              <a:buNone/>
            </a:pPr>
            <a:endParaRPr sz="2200" b="0" i="0" u="none" strike="noStrike" cap="none" dirty="0">
              <a:solidFill>
                <a:srgbClr val="001D4D"/>
              </a:solidFill>
              <a:latin typeface="Trebuchet MS"/>
              <a:ea typeface="Trebuchet MS"/>
              <a:cs typeface="Trebuchet MS"/>
              <a:sym typeface="Trebuchet M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962400"/>
            <a:ext cx="7239000" cy="2514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228600" y="0"/>
            <a:ext cx="8229600" cy="880872"/>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dirty="0" smtClean="0">
                <a:solidFill>
                  <a:schemeClr val="tx1"/>
                </a:solidFill>
                <a:latin typeface="Times New Roman" pitchFamily="18" charset="0"/>
                <a:ea typeface="Trebuchet MS"/>
                <a:cs typeface="Times New Roman" pitchFamily="18" charset="0"/>
                <a:sym typeface="Trebuchet MS"/>
              </a:rPr>
              <a:t>Project </a:t>
            </a:r>
            <a:r>
              <a:rPr lang="en-US" sz="3800" b="1" i="0" u="none" strike="noStrike" cap="none" dirty="0">
                <a:solidFill>
                  <a:schemeClr val="tx1"/>
                </a:solidFill>
                <a:latin typeface="Times New Roman" pitchFamily="18" charset="0"/>
                <a:ea typeface="Trebuchet MS"/>
                <a:cs typeface="Times New Roman" pitchFamily="18" charset="0"/>
                <a:sym typeface="Trebuchet MS"/>
              </a:rPr>
              <a:t>definition</a:t>
            </a:r>
          </a:p>
        </p:txBody>
      </p:sp>
      <p:sp>
        <p:nvSpPr>
          <p:cNvPr id="159" name="Shape 159"/>
          <p:cNvSpPr txBox="1">
            <a:spLocks noGrp="1"/>
          </p:cNvSpPr>
          <p:nvPr>
            <p:ph sz="quarter" idx="13"/>
          </p:nvPr>
        </p:nvSpPr>
        <p:spPr>
          <a:xfrm>
            <a:off x="381000" y="914400"/>
            <a:ext cx="7583486" cy="1600200"/>
          </a:xfrm>
          <a:prstGeom prst="rect">
            <a:avLst/>
          </a:prstGeom>
          <a:noFill/>
          <a:ln>
            <a:noFill/>
          </a:ln>
        </p:spPr>
        <p:txBody>
          <a:bodyPr lIns="91425" tIns="45700" rIns="91425" bIns="45700" anchor="t" anchorCtr="0">
            <a:noAutofit/>
          </a:bodyPr>
          <a:lstStyle/>
          <a:p>
            <a:pPr marL="45720" indent="0">
              <a:spcBef>
                <a:spcPts val="2000"/>
              </a:spcBef>
              <a:buClr>
                <a:srgbClr val="001D4D"/>
              </a:buClr>
              <a:buNone/>
            </a:pPr>
            <a:r>
              <a:rPr lang="en-US" sz="2200" dirty="0" smtClean="0">
                <a:latin typeface="Times New Roman" pitchFamily="18" charset="0"/>
                <a:cs typeface="Times New Roman" pitchFamily="18" charset="0"/>
              </a:rPr>
              <a:t>OCMS is an unique application which </a:t>
            </a:r>
            <a:r>
              <a:rPr lang="en-US" sz="2200" dirty="0">
                <a:latin typeface="Times New Roman" pitchFamily="18" charset="0"/>
                <a:cs typeface="Times New Roman" pitchFamily="18" charset="0"/>
              </a:rPr>
              <a:t>will allow officers and evaluating personnel to efficiently manage, rank, and evaluate new cadets and officer candidates in training. This tool will reduce the amount of paperwork done on a daily basis, and will allow for a smooth experience </a:t>
            </a:r>
            <a:r>
              <a:rPr lang="en-US" sz="2200" dirty="0" smtClean="0">
                <a:latin typeface="Times New Roman" pitchFamily="18" charset="0"/>
                <a:cs typeface="Times New Roman" pitchFamily="18" charset="0"/>
              </a:rPr>
              <a:t>for students </a:t>
            </a:r>
            <a:r>
              <a:rPr lang="en-US" sz="2200" dirty="0">
                <a:latin typeface="Times New Roman" pitchFamily="18" charset="0"/>
                <a:cs typeface="Times New Roman" pitchFamily="18" charset="0"/>
              </a:rPr>
              <a:t>training as officer </a:t>
            </a:r>
            <a:r>
              <a:rPr lang="en-US" sz="2200" dirty="0" smtClean="0">
                <a:latin typeface="Times New Roman" pitchFamily="18" charset="0"/>
                <a:cs typeface="Times New Roman" pitchFamily="18" charset="0"/>
              </a:rPr>
              <a:t>candidates. This application will allow supervisor to track students progress throughout the training period.</a:t>
            </a:r>
            <a:endParaRPr lang="en-US" sz="2200" dirty="0">
              <a:latin typeface="Times New Roman" pitchFamily="18"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657600"/>
            <a:ext cx="8001000" cy="2819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82" y="228600"/>
            <a:ext cx="8621118" cy="2667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048000"/>
            <a:ext cx="8686800" cy="3657600"/>
          </a:xfrm>
          <a:prstGeom prst="rect">
            <a:avLst/>
          </a:prstGeom>
        </p:spPr>
      </p:pic>
    </p:spTree>
    <p:extLst>
      <p:ext uri="{BB962C8B-B14F-4D97-AF65-F5344CB8AC3E}">
        <p14:creationId xmlns:p14="http://schemas.microsoft.com/office/powerpoint/2010/main" val="137405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228600"/>
            <a:ext cx="7467600" cy="6245352"/>
          </a:xfrm>
        </p:spPr>
        <p:txBody>
          <a:bodyPr/>
          <a:lstStyle/>
          <a:p>
            <a:pPr marL="0" indent="0">
              <a:buNone/>
            </a:pPr>
            <a:r>
              <a:rPr lang="en-US" b="1" dirty="0">
                <a:solidFill>
                  <a:srgbClr val="001D4D"/>
                </a:solidFill>
                <a:latin typeface="Times New Roman" pitchFamily="18" charset="0"/>
                <a:cs typeface="Times New Roman" pitchFamily="18" charset="0"/>
                <a:sym typeface="Trebuchet MS"/>
              </a:rPr>
              <a:t>Sequence Diagram </a:t>
            </a:r>
            <a:r>
              <a:rPr lang="en-US" b="1" dirty="0" smtClean="0">
                <a:solidFill>
                  <a:srgbClr val="001D4D"/>
                </a:solidFill>
                <a:latin typeface="Times New Roman" pitchFamily="18" charset="0"/>
                <a:cs typeface="Times New Roman" pitchFamily="18" charset="0"/>
                <a:sym typeface="Trebuchet MS"/>
              </a:rPr>
              <a:t>#4</a:t>
            </a:r>
          </a:p>
          <a:p>
            <a:pPr marL="0" indent="0">
              <a:buNone/>
            </a:pPr>
            <a:endParaRPr lang="en-US" dirty="0"/>
          </a:p>
        </p:txBody>
      </p:sp>
      <p:pic>
        <p:nvPicPr>
          <p:cNvPr id="4" name="image21.png" descr="Screen Shot 2016-11-19 at 11.17.22 PM.png"/>
          <p:cNvPicPr/>
          <p:nvPr/>
        </p:nvPicPr>
        <p:blipFill>
          <a:blip r:embed="rId2"/>
          <a:srcRect/>
          <a:stretch>
            <a:fillRect/>
          </a:stretch>
        </p:blipFill>
        <p:spPr>
          <a:xfrm>
            <a:off x="914400" y="1219200"/>
            <a:ext cx="6858000" cy="4178300"/>
          </a:xfrm>
          <a:prstGeom prst="rect">
            <a:avLst/>
          </a:prstGeom>
          <a:ln/>
        </p:spPr>
      </p:pic>
    </p:spTree>
    <p:extLst>
      <p:ext uri="{BB962C8B-B14F-4D97-AF65-F5344CB8AC3E}">
        <p14:creationId xmlns:p14="http://schemas.microsoft.com/office/powerpoint/2010/main" val="3978315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57200" y="152400"/>
            <a:ext cx="7467600" cy="639762"/>
          </a:xfrm>
          <a:prstGeom prst="rect">
            <a:avLst/>
          </a:prstGeom>
          <a:noFill/>
          <a:ln>
            <a:noFill/>
          </a:ln>
        </p:spPr>
        <p:txBody>
          <a:bodyPr lIns="91425" tIns="45700" rIns="91425" bIns="45700" anchor="b" anchorCtr="0">
            <a:noAutofit/>
          </a:bodyPr>
          <a:lstStyle/>
          <a:p>
            <a:pPr marL="0" lvl="0" indent="0" algn="l">
              <a:spcBef>
                <a:spcPts val="0"/>
              </a:spcBef>
              <a:buSzPct val="25000"/>
              <a:buNone/>
            </a:pPr>
            <a:r>
              <a:rPr lang="en-US" sz="4000" b="1" cap="none" dirty="0">
                <a:solidFill>
                  <a:schemeClr val="tx1"/>
                </a:solidFill>
                <a:latin typeface="Times New Roman" pitchFamily="18" charset="0"/>
                <a:ea typeface="Trebuchet MS"/>
                <a:cs typeface="Times New Roman" pitchFamily="18" charset="0"/>
                <a:sym typeface="Trebuchet MS"/>
              </a:rPr>
              <a:t>User Story</a:t>
            </a:r>
            <a:r>
              <a:rPr lang="en-US" sz="4000" b="1" dirty="0">
                <a:solidFill>
                  <a:schemeClr val="tx1"/>
                </a:solidFill>
                <a:latin typeface="Times New Roman" pitchFamily="18" charset="0"/>
                <a:cs typeface="Times New Roman" pitchFamily="18" charset="0"/>
              </a:rPr>
              <a:t> </a:t>
            </a:r>
            <a:r>
              <a:rPr lang="en-US" sz="4000" b="1" dirty="0" smtClean="0">
                <a:solidFill>
                  <a:schemeClr val="tx1"/>
                </a:solidFill>
                <a:latin typeface="Times New Roman" pitchFamily="18" charset="0"/>
                <a:cs typeface="Times New Roman" pitchFamily="18" charset="0"/>
              </a:rPr>
              <a:t>#5</a:t>
            </a:r>
            <a:endParaRPr lang="en-US" dirty="0"/>
          </a:p>
        </p:txBody>
      </p:sp>
      <p:sp>
        <p:nvSpPr>
          <p:cNvPr id="229" name="Shape 229"/>
          <p:cNvSpPr txBox="1">
            <a:spLocks noGrp="1"/>
          </p:cNvSpPr>
          <p:nvPr>
            <p:ph sz="quarter" idx="13"/>
          </p:nvPr>
        </p:nvSpPr>
        <p:spPr>
          <a:xfrm>
            <a:off x="457200" y="914400"/>
            <a:ext cx="7467600" cy="5559552"/>
          </a:xfrm>
          <a:prstGeom prst="rect">
            <a:avLst/>
          </a:prstGeom>
          <a:noFill/>
          <a:ln>
            <a:noFill/>
          </a:ln>
        </p:spPr>
        <p:txBody>
          <a:bodyPr lIns="91425" tIns="45700" rIns="91425" bIns="45700" anchor="t" anchorCtr="0">
            <a:noAutofit/>
          </a:bodyPr>
          <a:lstStyle/>
          <a:p>
            <a:pPr marL="342900" indent="-342900">
              <a:spcBef>
                <a:spcPts val="2000"/>
              </a:spcBef>
              <a:buFont typeface="Wingdings" pitchFamily="2" charset="2"/>
              <a:buChar char="q"/>
            </a:pPr>
            <a:r>
              <a:rPr lang="en-US" sz="2000" dirty="0">
                <a:latin typeface="Times New Roman" pitchFamily="18" charset="0"/>
                <a:cs typeface="Times New Roman" pitchFamily="18" charset="0"/>
              </a:rPr>
              <a:t>As a Supervisor, I would like to create new events so that the students can view and join </a:t>
            </a:r>
            <a:r>
              <a:rPr lang="en-US" sz="2000" dirty="0" smtClean="0">
                <a:latin typeface="Times New Roman" pitchFamily="18" charset="0"/>
                <a:cs typeface="Times New Roman" pitchFamily="18" charset="0"/>
              </a:rPr>
              <a:t>them. </a:t>
            </a:r>
            <a:r>
              <a:rPr lang="en-US" sz="2000" dirty="0">
                <a:latin typeface="Times New Roman" pitchFamily="18" charset="0"/>
                <a:cs typeface="Times New Roman" pitchFamily="18" charset="0"/>
              </a:rPr>
              <a:t>Also I would like to view the list of students enrolled in the event</a:t>
            </a:r>
            <a:r>
              <a:rPr lang="en-US" sz="2000" dirty="0" smtClean="0">
                <a:latin typeface="Times New Roman" pitchFamily="18" charset="0"/>
                <a:cs typeface="Times New Roman" pitchFamily="18" charset="0"/>
              </a:rPr>
              <a:t>.</a:t>
            </a:r>
          </a:p>
          <a:p>
            <a:pPr marL="342900" indent="-342900">
              <a:spcBef>
                <a:spcPts val="2000"/>
              </a:spcBef>
              <a:buFont typeface="Wingdings" pitchFamily="2" charset="2"/>
              <a:buChar char="Ø"/>
            </a:pPr>
            <a:r>
              <a:rPr lang="en-US" sz="2000" dirty="0" smtClean="0">
                <a:latin typeface="Times New Roman" pitchFamily="18" charset="0"/>
                <a:cs typeface="Times New Roman" pitchFamily="18" charset="0"/>
              </a:rPr>
              <a:t>Supervisor can create the events by giving event description, name, title and time.</a:t>
            </a:r>
          </a:p>
          <a:p>
            <a:pPr marL="342900" indent="-342900">
              <a:spcBef>
                <a:spcPts val="2000"/>
              </a:spcBef>
              <a:buFont typeface="Wingdings" pitchFamily="2" charset="2"/>
              <a:buChar char="Ø"/>
            </a:pPr>
            <a:r>
              <a:rPr lang="en-US" sz="2000" dirty="0" smtClean="0">
                <a:latin typeface="Times New Roman" pitchFamily="18" charset="0"/>
                <a:cs typeface="Times New Roman" pitchFamily="18" charset="0"/>
              </a:rPr>
              <a:t>Students can join them by clicking on “Join event” button.</a:t>
            </a:r>
            <a:endParaRPr lang="en-US" sz="2000" dirty="0">
              <a:latin typeface="Times New Roman" pitchFamily="18" charset="0"/>
              <a:cs typeface="Times New Roman"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124199"/>
            <a:ext cx="8077200" cy="34290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33400"/>
            <a:ext cx="7924800" cy="5334000"/>
          </a:xfrm>
          <a:prstGeom prst="rect">
            <a:avLst/>
          </a:prstGeom>
        </p:spPr>
      </p:pic>
    </p:spTree>
    <p:extLst>
      <p:ext uri="{BB962C8B-B14F-4D97-AF65-F5344CB8AC3E}">
        <p14:creationId xmlns:p14="http://schemas.microsoft.com/office/powerpoint/2010/main" val="1963291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304800"/>
            <a:ext cx="2895600" cy="430887"/>
          </a:xfrm>
          <a:prstGeom prst="rect">
            <a:avLst/>
          </a:prstGeom>
        </p:spPr>
        <p:txBody>
          <a:bodyPr wrap="square">
            <a:spAutoFit/>
          </a:bodyPr>
          <a:lstStyle/>
          <a:p>
            <a:r>
              <a:rPr lang="en-US" sz="2200" b="1" dirty="0">
                <a:solidFill>
                  <a:srgbClr val="001D4D"/>
                </a:solidFill>
                <a:latin typeface="Times New Roman" pitchFamily="18" charset="0"/>
                <a:cs typeface="Times New Roman" pitchFamily="18" charset="0"/>
                <a:sym typeface="Trebuchet MS"/>
              </a:rPr>
              <a:t>Sequence Diagram #5</a:t>
            </a:r>
            <a:endParaRPr lang="en-US" sz="2200" dirty="0"/>
          </a:p>
        </p:txBody>
      </p:sp>
      <p:pic>
        <p:nvPicPr>
          <p:cNvPr id="4098" name="Picture 2" descr="eventpagesupervis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7951301"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908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udentsenrolledinev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33525"/>
            <a:ext cx="7674746"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638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57200" y="152400"/>
            <a:ext cx="7467600" cy="639762"/>
          </a:xfrm>
          <a:prstGeom prst="rect">
            <a:avLst/>
          </a:prstGeom>
          <a:noFill/>
          <a:ln>
            <a:noFill/>
          </a:ln>
        </p:spPr>
        <p:txBody>
          <a:bodyPr lIns="91425" tIns="45700" rIns="91425" bIns="45700" anchor="b" anchorCtr="0">
            <a:noAutofit/>
          </a:bodyPr>
          <a:lstStyle/>
          <a:p>
            <a:pPr marL="0" lvl="0" indent="0" algn="l">
              <a:spcBef>
                <a:spcPts val="0"/>
              </a:spcBef>
              <a:buSzPct val="25000"/>
              <a:buNone/>
            </a:pPr>
            <a:r>
              <a:rPr lang="en-US" sz="4000" b="1" cap="none" dirty="0">
                <a:solidFill>
                  <a:schemeClr val="tx1"/>
                </a:solidFill>
                <a:latin typeface="Times New Roman" pitchFamily="18" charset="0"/>
                <a:ea typeface="Trebuchet MS"/>
                <a:cs typeface="Times New Roman" pitchFamily="18" charset="0"/>
                <a:sym typeface="Trebuchet MS"/>
              </a:rPr>
              <a:t>User Story</a:t>
            </a:r>
            <a:r>
              <a:rPr lang="en-US" sz="4000" b="1" dirty="0">
                <a:solidFill>
                  <a:schemeClr val="tx1"/>
                </a:solidFill>
                <a:latin typeface="Times New Roman" pitchFamily="18" charset="0"/>
                <a:cs typeface="Times New Roman" pitchFamily="18" charset="0"/>
              </a:rPr>
              <a:t> </a:t>
            </a:r>
            <a:r>
              <a:rPr lang="en-US" sz="4000" b="1" dirty="0" smtClean="0">
                <a:solidFill>
                  <a:schemeClr val="tx1"/>
                </a:solidFill>
                <a:latin typeface="Times New Roman" pitchFamily="18" charset="0"/>
                <a:cs typeface="Times New Roman" pitchFamily="18" charset="0"/>
              </a:rPr>
              <a:t>#6</a:t>
            </a:r>
            <a:endParaRPr lang="en-US" dirty="0"/>
          </a:p>
        </p:txBody>
      </p:sp>
      <p:sp>
        <p:nvSpPr>
          <p:cNvPr id="229" name="Shape 229"/>
          <p:cNvSpPr txBox="1">
            <a:spLocks noGrp="1"/>
          </p:cNvSpPr>
          <p:nvPr>
            <p:ph sz="quarter" idx="13"/>
          </p:nvPr>
        </p:nvSpPr>
        <p:spPr>
          <a:xfrm>
            <a:off x="457200" y="914400"/>
            <a:ext cx="7467600" cy="5559552"/>
          </a:xfrm>
          <a:prstGeom prst="rect">
            <a:avLst/>
          </a:prstGeom>
          <a:noFill/>
          <a:ln>
            <a:noFill/>
          </a:ln>
        </p:spPr>
        <p:txBody>
          <a:bodyPr lIns="91425" tIns="45700" rIns="91425" bIns="45700" anchor="t" anchorCtr="0">
            <a:noAutofit/>
          </a:bodyPr>
          <a:lstStyle/>
          <a:p>
            <a:pPr marL="342900" indent="-342900">
              <a:spcBef>
                <a:spcPts val="2000"/>
              </a:spcBef>
              <a:buFont typeface="Wingdings" pitchFamily="2" charset="2"/>
              <a:buChar char="q"/>
            </a:pPr>
            <a:r>
              <a:rPr lang="en-US" sz="2000" dirty="0">
                <a:latin typeface="Times New Roman" pitchFamily="18" charset="0"/>
                <a:cs typeface="Times New Roman" pitchFamily="18" charset="0"/>
              </a:rPr>
              <a:t>As a Student, I would like to view the events and join them, so that the supervisor will know that I have joined the particular event.</a:t>
            </a:r>
          </a:p>
          <a:p>
            <a:pPr marL="342900" indent="-342900">
              <a:spcBef>
                <a:spcPts val="2000"/>
              </a:spcBef>
              <a:buFont typeface="Wingdings" pitchFamily="2" charset="2"/>
              <a:buChar char="Ø"/>
            </a:pPr>
            <a:r>
              <a:rPr lang="en-US" sz="2000" dirty="0" smtClean="0">
                <a:latin typeface="Times New Roman" pitchFamily="18" charset="0"/>
                <a:cs typeface="Times New Roman" pitchFamily="18" charset="0"/>
              </a:rPr>
              <a:t>Student can view the events by clicking on “Current Events”</a:t>
            </a:r>
          </a:p>
          <a:p>
            <a:pPr marL="342900" indent="-342900">
              <a:spcBef>
                <a:spcPts val="2000"/>
              </a:spcBef>
              <a:buFont typeface="Wingdings" pitchFamily="2" charset="2"/>
              <a:buChar char="Ø"/>
            </a:pPr>
            <a:r>
              <a:rPr lang="en-US" sz="2000" dirty="0" smtClean="0">
                <a:latin typeface="Times New Roman" pitchFamily="18" charset="0"/>
                <a:cs typeface="Times New Roman" pitchFamily="18" charset="0"/>
              </a:rPr>
              <a:t>Students can join them by clicking on “Join event” button.</a:t>
            </a:r>
            <a:endParaRPr lang="en-US" sz="2000" dirty="0">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971800"/>
            <a:ext cx="8153400" cy="3561094"/>
          </a:xfrm>
          <a:prstGeom prst="rect">
            <a:avLst/>
          </a:prstGeom>
        </p:spPr>
      </p:pic>
    </p:spTree>
    <p:extLst>
      <p:ext uri="{BB962C8B-B14F-4D97-AF65-F5344CB8AC3E}">
        <p14:creationId xmlns:p14="http://schemas.microsoft.com/office/powerpoint/2010/main" val="3034350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228600"/>
            <a:ext cx="7467600" cy="6245352"/>
          </a:xfrm>
        </p:spPr>
        <p:txBody>
          <a:bodyPr/>
          <a:lstStyle/>
          <a:p>
            <a:pPr marL="0" indent="0">
              <a:buNone/>
            </a:pPr>
            <a:r>
              <a:rPr lang="en-US" b="1" dirty="0">
                <a:solidFill>
                  <a:srgbClr val="001D4D"/>
                </a:solidFill>
                <a:latin typeface="Times New Roman" pitchFamily="18" charset="0"/>
                <a:cs typeface="Times New Roman" pitchFamily="18" charset="0"/>
                <a:sym typeface="Trebuchet MS"/>
              </a:rPr>
              <a:t>Sequence Diagram </a:t>
            </a:r>
            <a:r>
              <a:rPr lang="en-US" b="1" dirty="0" smtClean="0">
                <a:solidFill>
                  <a:srgbClr val="001D4D"/>
                </a:solidFill>
                <a:latin typeface="Times New Roman" pitchFamily="18" charset="0"/>
                <a:cs typeface="Times New Roman" pitchFamily="18" charset="0"/>
                <a:sym typeface="Trebuchet MS"/>
              </a:rPr>
              <a:t>#6</a:t>
            </a:r>
            <a:endParaRPr lang="en-US" dirty="0"/>
          </a:p>
        </p:txBody>
      </p:sp>
      <p:pic>
        <p:nvPicPr>
          <p:cNvPr id="2050" name="Picture 2" descr="joincurrentev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8097078"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660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169101" y="74221"/>
            <a:ext cx="7467600" cy="840179"/>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dirty="0" smtClean="0">
                <a:solidFill>
                  <a:srgbClr val="001D4D"/>
                </a:solidFill>
                <a:latin typeface="Times New Roman" pitchFamily="18" charset="0"/>
                <a:ea typeface="Trebuchet MS"/>
                <a:cs typeface="Times New Roman" pitchFamily="18" charset="0"/>
                <a:sym typeface="Trebuchet MS"/>
              </a:rPr>
              <a:t>Sunny Day Test </a:t>
            </a:r>
            <a:r>
              <a:rPr lang="en-US" sz="3800" b="1" i="0" u="none" strike="noStrike" cap="none" dirty="0">
                <a:solidFill>
                  <a:srgbClr val="001D4D"/>
                </a:solidFill>
                <a:latin typeface="Times New Roman" pitchFamily="18" charset="0"/>
                <a:ea typeface="Trebuchet MS"/>
                <a:cs typeface="Times New Roman" pitchFamily="18" charset="0"/>
                <a:sym typeface="Trebuchet MS"/>
              </a:rPr>
              <a:t>Cases</a:t>
            </a:r>
          </a:p>
        </p:txBody>
      </p:sp>
      <p:sp>
        <p:nvSpPr>
          <p:cNvPr id="236" name="Shape 236"/>
          <p:cNvSpPr txBox="1">
            <a:spLocks noGrp="1"/>
          </p:cNvSpPr>
          <p:nvPr>
            <p:ph sz="quarter" idx="13"/>
          </p:nvPr>
        </p:nvSpPr>
        <p:spPr>
          <a:xfrm>
            <a:off x="228600" y="990600"/>
            <a:ext cx="8382000" cy="5486400"/>
          </a:xfrm>
          <a:prstGeom prst="rect">
            <a:avLst/>
          </a:prstGeom>
          <a:noFill/>
          <a:ln>
            <a:noFill/>
          </a:ln>
        </p:spPr>
        <p:txBody>
          <a:bodyPr lIns="91425" tIns="45700" rIns="91425" bIns="45700" anchor="t" anchorCtr="0">
            <a:noAutofit/>
          </a:bodyPr>
          <a:lstStyle/>
          <a:p>
            <a:pPr marL="0" lvl="0" indent="0">
              <a:spcBef>
                <a:spcPts val="0"/>
              </a:spcBef>
              <a:spcAft>
                <a:spcPts val="0"/>
              </a:spcAft>
              <a:buClr>
                <a:srgbClr val="336699"/>
              </a:buClr>
              <a:buSzPct val="25000"/>
              <a:buNone/>
            </a:pPr>
            <a:r>
              <a:rPr lang="en-US" sz="2000" i="1" dirty="0" smtClean="0">
                <a:solidFill>
                  <a:srgbClr val="FFC000"/>
                </a:solidFill>
                <a:latin typeface="Times New Roman" pitchFamily="18" charset="0"/>
                <a:ea typeface="Arial"/>
                <a:cs typeface="Times New Roman" pitchFamily="18" charset="0"/>
              </a:rPr>
              <a:t>Purpose:</a:t>
            </a:r>
          </a:p>
          <a:p>
            <a:pPr marL="0" lvl="0" indent="0">
              <a:spcBef>
                <a:spcPts val="0"/>
              </a:spcBef>
              <a:spcAft>
                <a:spcPts val="0"/>
              </a:spcAft>
              <a:buClr>
                <a:srgbClr val="336699"/>
              </a:buClr>
              <a:buSzPct val="25000"/>
              <a:buNone/>
            </a:pPr>
            <a:r>
              <a:rPr lang="en-US" sz="2000" dirty="0" smtClean="0">
                <a:solidFill>
                  <a:schemeClr val="tx1"/>
                </a:solidFill>
                <a:latin typeface="Times New Roman" pitchFamily="18" charset="0"/>
                <a:ea typeface="Trebuchet MS"/>
                <a:cs typeface="Times New Roman" pitchFamily="18" charset="0"/>
                <a:sym typeface="Trebuchet MS"/>
              </a:rPr>
              <a:t>To </a:t>
            </a:r>
            <a:r>
              <a:rPr lang="en-US" sz="2000" dirty="0">
                <a:solidFill>
                  <a:schemeClr val="tx1"/>
                </a:solidFill>
                <a:latin typeface="Times New Roman" pitchFamily="18" charset="0"/>
                <a:ea typeface="Trebuchet MS"/>
                <a:cs typeface="Times New Roman" pitchFamily="18" charset="0"/>
                <a:sym typeface="Trebuchet MS"/>
              </a:rPr>
              <a:t>Successfully register, login, marking of attendance, creation for events and joining the </a:t>
            </a:r>
            <a:r>
              <a:rPr lang="en-US" sz="2000" dirty="0" smtClean="0">
                <a:solidFill>
                  <a:schemeClr val="tx1"/>
                </a:solidFill>
                <a:latin typeface="Times New Roman" pitchFamily="18" charset="0"/>
                <a:ea typeface="Trebuchet MS"/>
                <a:cs typeface="Times New Roman" pitchFamily="18" charset="0"/>
                <a:sym typeface="Trebuchet MS"/>
              </a:rPr>
              <a:t>events.</a:t>
            </a:r>
          </a:p>
          <a:p>
            <a:pPr marL="0" lvl="0" indent="0">
              <a:spcBef>
                <a:spcPts val="0"/>
              </a:spcBef>
              <a:spcAft>
                <a:spcPts val="0"/>
              </a:spcAft>
              <a:buClr>
                <a:srgbClr val="336699"/>
              </a:buClr>
              <a:buSzPct val="25000"/>
              <a:buNone/>
            </a:pPr>
            <a:endParaRPr lang="en-US" sz="2000" i="1" dirty="0" smtClean="0">
              <a:solidFill>
                <a:srgbClr val="FFC000"/>
              </a:solidFill>
              <a:latin typeface="Times New Roman" pitchFamily="18" charset="0"/>
              <a:ea typeface="Trebuchet MS"/>
              <a:cs typeface="Times New Roman" pitchFamily="18" charset="0"/>
              <a:sym typeface="Trebuchet MS"/>
            </a:endParaRPr>
          </a:p>
          <a:p>
            <a:pPr marL="0" lvl="0" indent="0">
              <a:spcBef>
                <a:spcPts val="0"/>
              </a:spcBef>
              <a:spcAft>
                <a:spcPts val="0"/>
              </a:spcAft>
              <a:buClr>
                <a:srgbClr val="336699"/>
              </a:buClr>
              <a:buSzPct val="25000"/>
              <a:buNone/>
            </a:pPr>
            <a:r>
              <a:rPr lang="en-US" sz="2000" i="1" dirty="0" smtClean="0">
                <a:solidFill>
                  <a:srgbClr val="FFC000"/>
                </a:solidFill>
                <a:latin typeface="Times New Roman" pitchFamily="18" charset="0"/>
                <a:ea typeface="Trebuchet MS"/>
                <a:cs typeface="Times New Roman" pitchFamily="18" charset="0"/>
                <a:sym typeface="Trebuchet MS"/>
              </a:rPr>
              <a:t>Preconditions:</a:t>
            </a:r>
          </a:p>
          <a:p>
            <a:pPr marL="0" lvl="0" indent="0">
              <a:spcBef>
                <a:spcPts val="0"/>
              </a:spcBef>
              <a:spcAft>
                <a:spcPts val="0"/>
              </a:spcAft>
              <a:buClr>
                <a:srgbClr val="336699"/>
              </a:buClr>
              <a:buSzPct val="25000"/>
              <a:buNone/>
            </a:pPr>
            <a:r>
              <a:rPr lang="en-US" sz="2000" dirty="0" smtClean="0">
                <a:solidFill>
                  <a:schemeClr val="tx1"/>
                </a:solidFill>
                <a:latin typeface="Times New Roman" pitchFamily="18" charset="0"/>
                <a:ea typeface="Trebuchet MS"/>
                <a:cs typeface="Times New Roman" pitchFamily="18" charset="0"/>
                <a:sym typeface="Trebuchet MS"/>
              </a:rPr>
              <a:t>Each </a:t>
            </a:r>
            <a:r>
              <a:rPr lang="en-US" sz="2000" dirty="0">
                <a:solidFill>
                  <a:schemeClr val="tx1"/>
                </a:solidFill>
                <a:latin typeface="Times New Roman" pitchFamily="18" charset="0"/>
                <a:ea typeface="Trebuchet MS"/>
                <a:cs typeface="Times New Roman" pitchFamily="18" charset="0"/>
                <a:sym typeface="Trebuchet MS"/>
              </a:rPr>
              <a:t>user has to first register and then </a:t>
            </a:r>
            <a:r>
              <a:rPr lang="en-US" sz="2000" dirty="0" smtClean="0">
                <a:solidFill>
                  <a:schemeClr val="tx1"/>
                </a:solidFill>
                <a:latin typeface="Times New Roman" pitchFamily="18" charset="0"/>
                <a:ea typeface="Trebuchet MS"/>
                <a:cs typeface="Times New Roman" pitchFamily="18" charset="0"/>
                <a:sym typeface="Trebuchet MS"/>
              </a:rPr>
              <a:t>login.</a:t>
            </a:r>
          </a:p>
          <a:p>
            <a:pPr marL="0" lvl="0" indent="0">
              <a:spcBef>
                <a:spcPts val="0"/>
              </a:spcBef>
              <a:spcAft>
                <a:spcPts val="0"/>
              </a:spcAft>
              <a:buClr>
                <a:srgbClr val="336699"/>
              </a:buClr>
              <a:buSzPct val="25000"/>
              <a:buNone/>
            </a:pPr>
            <a:endParaRPr lang="en-US" sz="2000" i="1" dirty="0" smtClean="0">
              <a:solidFill>
                <a:srgbClr val="FFC000"/>
              </a:solidFill>
              <a:latin typeface="Times New Roman" pitchFamily="18" charset="0"/>
              <a:ea typeface="Trebuchet MS"/>
              <a:cs typeface="Times New Roman" pitchFamily="18" charset="0"/>
              <a:sym typeface="Trebuchet MS"/>
            </a:endParaRPr>
          </a:p>
          <a:p>
            <a:pPr marL="0" lvl="0" indent="0">
              <a:spcBef>
                <a:spcPts val="0"/>
              </a:spcBef>
              <a:spcAft>
                <a:spcPts val="0"/>
              </a:spcAft>
              <a:buClr>
                <a:srgbClr val="336699"/>
              </a:buClr>
              <a:buSzPct val="25000"/>
              <a:buNone/>
            </a:pPr>
            <a:r>
              <a:rPr lang="en-US" sz="2000" i="1" dirty="0" smtClean="0">
                <a:solidFill>
                  <a:srgbClr val="FFC000"/>
                </a:solidFill>
                <a:latin typeface="Times New Roman" pitchFamily="18" charset="0"/>
                <a:ea typeface="Trebuchet MS"/>
                <a:cs typeface="Times New Roman" pitchFamily="18" charset="0"/>
                <a:sym typeface="Trebuchet MS"/>
              </a:rPr>
              <a:t>Input:</a:t>
            </a:r>
          </a:p>
          <a:p>
            <a:pPr marL="0" lvl="0" indent="0">
              <a:spcBef>
                <a:spcPts val="0"/>
              </a:spcBef>
              <a:spcAft>
                <a:spcPts val="0"/>
              </a:spcAft>
              <a:buClr>
                <a:srgbClr val="336699"/>
              </a:buClr>
              <a:buSzPct val="25000"/>
              <a:buNone/>
            </a:pPr>
            <a:r>
              <a:rPr lang="en-US" sz="2000" dirty="0" smtClean="0">
                <a:solidFill>
                  <a:schemeClr val="tx1"/>
                </a:solidFill>
                <a:latin typeface="Times New Roman" pitchFamily="18" charset="0"/>
                <a:ea typeface="Trebuchet MS"/>
                <a:cs typeface="Times New Roman" pitchFamily="18" charset="0"/>
                <a:sym typeface="Trebuchet MS"/>
              </a:rPr>
              <a:t>A </a:t>
            </a:r>
            <a:r>
              <a:rPr lang="en-US" sz="2000" dirty="0">
                <a:solidFill>
                  <a:schemeClr val="tx1"/>
                </a:solidFill>
                <a:latin typeface="Times New Roman" pitchFamily="18" charset="0"/>
                <a:ea typeface="Trebuchet MS"/>
                <a:cs typeface="Times New Roman" pitchFamily="18" charset="0"/>
                <a:sym typeface="Trebuchet MS"/>
              </a:rPr>
              <a:t>user has to give their personal details like name, email, phone number, password etc. to register and </a:t>
            </a:r>
            <a:r>
              <a:rPr lang="en-US" sz="2000" dirty="0" smtClean="0">
                <a:solidFill>
                  <a:schemeClr val="tx1"/>
                </a:solidFill>
                <a:latin typeface="Times New Roman" pitchFamily="18" charset="0"/>
                <a:ea typeface="Trebuchet MS"/>
                <a:cs typeface="Times New Roman" pitchFamily="18" charset="0"/>
                <a:sym typeface="Trebuchet MS"/>
              </a:rPr>
              <a:t>login.</a:t>
            </a:r>
          </a:p>
          <a:p>
            <a:pPr marL="0" lvl="0" indent="0">
              <a:spcBef>
                <a:spcPts val="0"/>
              </a:spcBef>
              <a:spcAft>
                <a:spcPts val="0"/>
              </a:spcAft>
              <a:buClr>
                <a:srgbClr val="336699"/>
              </a:buClr>
              <a:buSzPct val="25000"/>
              <a:buNone/>
            </a:pPr>
            <a:endParaRPr lang="en-US" sz="2000" i="1" dirty="0" smtClean="0">
              <a:solidFill>
                <a:srgbClr val="FFC000"/>
              </a:solidFill>
              <a:latin typeface="Times New Roman" pitchFamily="18" charset="0"/>
              <a:ea typeface="Trebuchet MS"/>
              <a:cs typeface="Times New Roman" pitchFamily="18" charset="0"/>
              <a:sym typeface="Trebuchet MS"/>
            </a:endParaRPr>
          </a:p>
          <a:p>
            <a:pPr marL="0" lvl="0" indent="0">
              <a:spcBef>
                <a:spcPts val="0"/>
              </a:spcBef>
              <a:spcAft>
                <a:spcPts val="0"/>
              </a:spcAft>
              <a:buClr>
                <a:srgbClr val="336699"/>
              </a:buClr>
              <a:buSzPct val="25000"/>
              <a:buNone/>
            </a:pPr>
            <a:r>
              <a:rPr lang="en-US" sz="2000" i="1" dirty="0" smtClean="0">
                <a:solidFill>
                  <a:srgbClr val="FFC000"/>
                </a:solidFill>
                <a:latin typeface="Times New Roman" pitchFamily="18" charset="0"/>
                <a:ea typeface="Trebuchet MS"/>
                <a:cs typeface="Times New Roman" pitchFamily="18" charset="0"/>
                <a:sym typeface="Trebuchet MS"/>
              </a:rPr>
              <a:t>Expected Result:</a:t>
            </a:r>
          </a:p>
          <a:p>
            <a:pPr marL="0" lvl="0" indent="0">
              <a:spcBef>
                <a:spcPts val="0"/>
              </a:spcBef>
              <a:spcAft>
                <a:spcPts val="0"/>
              </a:spcAft>
              <a:buClr>
                <a:srgbClr val="336699"/>
              </a:buClr>
              <a:buSzPct val="25000"/>
              <a:buNone/>
            </a:pPr>
            <a:r>
              <a:rPr lang="en-US" sz="2000" dirty="0" smtClean="0">
                <a:solidFill>
                  <a:schemeClr val="tx1"/>
                </a:solidFill>
                <a:latin typeface="Times New Roman" pitchFamily="18" charset="0"/>
                <a:ea typeface="Trebuchet MS"/>
                <a:cs typeface="Times New Roman" pitchFamily="18" charset="0"/>
                <a:sym typeface="Trebuchet MS"/>
              </a:rPr>
              <a:t>Student </a:t>
            </a:r>
            <a:r>
              <a:rPr lang="en-US" sz="2000" dirty="0">
                <a:solidFill>
                  <a:schemeClr val="tx1"/>
                </a:solidFill>
                <a:latin typeface="Times New Roman" pitchFamily="18" charset="0"/>
                <a:ea typeface="Trebuchet MS"/>
                <a:cs typeface="Times New Roman" pitchFamily="18" charset="0"/>
                <a:sym typeface="Trebuchet MS"/>
              </a:rPr>
              <a:t>can </a:t>
            </a:r>
            <a:r>
              <a:rPr lang="en-US" sz="2000" dirty="0" smtClean="0">
                <a:solidFill>
                  <a:schemeClr val="tx1"/>
                </a:solidFill>
                <a:latin typeface="Times New Roman" pitchFamily="18" charset="0"/>
                <a:ea typeface="Trebuchet MS"/>
                <a:cs typeface="Times New Roman" pitchFamily="18" charset="0"/>
                <a:sym typeface="Trebuchet MS"/>
              </a:rPr>
              <a:t>login </a:t>
            </a:r>
            <a:r>
              <a:rPr lang="en-US" sz="2000" dirty="0">
                <a:solidFill>
                  <a:schemeClr val="tx1"/>
                </a:solidFill>
                <a:latin typeface="Times New Roman" pitchFamily="18" charset="0"/>
                <a:ea typeface="Trebuchet MS"/>
                <a:cs typeface="Times New Roman" pitchFamily="18" charset="0"/>
                <a:sym typeface="Trebuchet MS"/>
              </a:rPr>
              <a:t>into the account and then can give the </a:t>
            </a:r>
            <a:r>
              <a:rPr lang="en-US" sz="2000" dirty="0" smtClean="0">
                <a:solidFill>
                  <a:schemeClr val="tx1"/>
                </a:solidFill>
                <a:latin typeface="Times New Roman" pitchFamily="18" charset="0"/>
                <a:ea typeface="Trebuchet MS"/>
                <a:cs typeface="Times New Roman" pitchFamily="18" charset="0"/>
                <a:sym typeface="Trebuchet MS"/>
              </a:rPr>
              <a:t>attendance by name, date, time and IP. </a:t>
            </a:r>
            <a:r>
              <a:rPr lang="en-US" sz="2000" dirty="0">
                <a:solidFill>
                  <a:schemeClr val="tx1"/>
                </a:solidFill>
                <a:latin typeface="Times New Roman" pitchFamily="18" charset="0"/>
                <a:ea typeface="Trebuchet MS"/>
                <a:cs typeface="Times New Roman" pitchFamily="18" charset="0"/>
                <a:sym typeface="Trebuchet MS"/>
              </a:rPr>
              <a:t>Also </a:t>
            </a:r>
            <a:r>
              <a:rPr lang="en-US" sz="2000" dirty="0" smtClean="0">
                <a:solidFill>
                  <a:schemeClr val="tx1"/>
                </a:solidFill>
                <a:latin typeface="Times New Roman" pitchFamily="18" charset="0"/>
                <a:ea typeface="Trebuchet MS"/>
                <a:cs typeface="Times New Roman" pitchFamily="18" charset="0"/>
                <a:sym typeface="Trebuchet MS"/>
              </a:rPr>
              <a:t>can join the listed events.</a:t>
            </a:r>
          </a:p>
          <a:p>
            <a:pPr marL="0" lvl="0" indent="0">
              <a:spcBef>
                <a:spcPts val="0"/>
              </a:spcBef>
              <a:spcAft>
                <a:spcPts val="0"/>
              </a:spcAft>
              <a:buClr>
                <a:srgbClr val="336699"/>
              </a:buClr>
              <a:buSzPct val="25000"/>
              <a:buNone/>
            </a:pPr>
            <a:r>
              <a:rPr lang="en-US" sz="2000" dirty="0" smtClean="0">
                <a:solidFill>
                  <a:schemeClr val="tx1"/>
                </a:solidFill>
                <a:latin typeface="Times New Roman" pitchFamily="18" charset="0"/>
                <a:ea typeface="Trebuchet MS"/>
                <a:cs typeface="Times New Roman" pitchFamily="18" charset="0"/>
                <a:sym typeface="Trebuchet MS"/>
              </a:rPr>
              <a:t>Supervisor </a:t>
            </a:r>
            <a:r>
              <a:rPr lang="en-US" sz="2000" dirty="0">
                <a:solidFill>
                  <a:schemeClr val="tx1"/>
                </a:solidFill>
                <a:latin typeface="Times New Roman" pitchFamily="18" charset="0"/>
                <a:ea typeface="Trebuchet MS"/>
                <a:cs typeface="Times New Roman" pitchFamily="18" charset="0"/>
                <a:sym typeface="Trebuchet MS"/>
              </a:rPr>
              <a:t>can see the attendance by login into the account and can </a:t>
            </a:r>
            <a:r>
              <a:rPr lang="en-US" sz="2000" dirty="0" smtClean="0">
                <a:solidFill>
                  <a:schemeClr val="tx1"/>
                </a:solidFill>
                <a:latin typeface="Times New Roman" pitchFamily="18" charset="0"/>
                <a:ea typeface="Trebuchet MS"/>
                <a:cs typeface="Times New Roman" pitchFamily="18" charset="0"/>
                <a:sym typeface="Trebuchet MS"/>
              </a:rPr>
              <a:t>also create the events </a:t>
            </a:r>
            <a:r>
              <a:rPr lang="en-US" sz="2000" dirty="0">
                <a:solidFill>
                  <a:schemeClr val="tx1"/>
                </a:solidFill>
                <a:latin typeface="Times New Roman" pitchFamily="18" charset="0"/>
                <a:ea typeface="Trebuchet MS"/>
                <a:cs typeface="Times New Roman" pitchFamily="18" charset="0"/>
                <a:sym typeface="Trebuchet MS"/>
              </a:rPr>
              <a:t>and see the list of </a:t>
            </a:r>
            <a:r>
              <a:rPr lang="en-US" sz="2000" dirty="0" smtClean="0">
                <a:solidFill>
                  <a:schemeClr val="tx1"/>
                </a:solidFill>
                <a:latin typeface="Times New Roman" pitchFamily="18" charset="0"/>
                <a:ea typeface="Trebuchet MS"/>
                <a:cs typeface="Times New Roman" pitchFamily="18" charset="0"/>
                <a:sym typeface="Trebuchet MS"/>
              </a:rPr>
              <a:t>students joined for the events.</a:t>
            </a:r>
          </a:p>
          <a:p>
            <a:pPr marL="0" lvl="0" indent="0">
              <a:spcBef>
                <a:spcPts val="0"/>
              </a:spcBef>
              <a:spcAft>
                <a:spcPts val="0"/>
              </a:spcAft>
              <a:buClr>
                <a:srgbClr val="336699"/>
              </a:buClr>
              <a:buSzPct val="25000"/>
              <a:buNone/>
            </a:pPr>
            <a:r>
              <a:rPr lang="en-US" sz="2000" dirty="0" smtClean="0">
                <a:solidFill>
                  <a:schemeClr val="tx1"/>
                </a:solidFill>
                <a:latin typeface="Times New Roman" pitchFamily="18" charset="0"/>
                <a:ea typeface="Trebuchet MS"/>
                <a:cs typeface="Times New Roman" pitchFamily="18" charset="0"/>
                <a:sym typeface="Trebuchet MS"/>
              </a:rPr>
              <a:t>Both the user can upload their profile image.</a:t>
            </a:r>
            <a:endParaRPr lang="en-US" sz="2000" dirty="0">
              <a:solidFill>
                <a:schemeClr val="tx1"/>
              </a:solidFill>
              <a:latin typeface="Times New Roman" pitchFamily="18" charset="0"/>
              <a:ea typeface="Trebuchet MS"/>
              <a:cs typeface="Times New Roman" pitchFamily="18" charset="0"/>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169101" y="74221"/>
            <a:ext cx="7467600" cy="840179"/>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dirty="0">
                <a:solidFill>
                  <a:srgbClr val="001D4D"/>
                </a:solidFill>
                <a:latin typeface="Times New Roman" pitchFamily="18" charset="0"/>
                <a:ea typeface="Trebuchet MS"/>
                <a:cs typeface="Times New Roman" pitchFamily="18" charset="0"/>
                <a:sym typeface="Trebuchet MS"/>
              </a:rPr>
              <a:t>R</a:t>
            </a:r>
            <a:r>
              <a:rPr lang="en-US" sz="3800" b="1" i="0" u="none" strike="noStrike" cap="none" dirty="0" smtClean="0">
                <a:solidFill>
                  <a:srgbClr val="001D4D"/>
                </a:solidFill>
                <a:latin typeface="Times New Roman" pitchFamily="18" charset="0"/>
                <a:ea typeface="Trebuchet MS"/>
                <a:cs typeface="Times New Roman" pitchFamily="18" charset="0"/>
                <a:sym typeface="Trebuchet MS"/>
              </a:rPr>
              <a:t>ainy Day Test </a:t>
            </a:r>
            <a:r>
              <a:rPr lang="en-US" sz="3800" b="1" i="0" u="none" strike="noStrike" cap="none" dirty="0">
                <a:solidFill>
                  <a:srgbClr val="001D4D"/>
                </a:solidFill>
                <a:latin typeface="Times New Roman" pitchFamily="18" charset="0"/>
                <a:ea typeface="Trebuchet MS"/>
                <a:cs typeface="Times New Roman" pitchFamily="18" charset="0"/>
                <a:sym typeface="Trebuchet MS"/>
              </a:rPr>
              <a:t>Cases</a:t>
            </a:r>
          </a:p>
        </p:txBody>
      </p:sp>
      <p:sp>
        <p:nvSpPr>
          <p:cNvPr id="236" name="Shape 236"/>
          <p:cNvSpPr txBox="1">
            <a:spLocks noGrp="1"/>
          </p:cNvSpPr>
          <p:nvPr>
            <p:ph sz="quarter" idx="13"/>
          </p:nvPr>
        </p:nvSpPr>
        <p:spPr>
          <a:xfrm>
            <a:off x="304800" y="914400"/>
            <a:ext cx="8382000" cy="5486400"/>
          </a:xfrm>
          <a:prstGeom prst="rect">
            <a:avLst/>
          </a:prstGeom>
          <a:noFill/>
          <a:ln>
            <a:noFill/>
          </a:ln>
        </p:spPr>
        <p:txBody>
          <a:bodyPr lIns="91425" tIns="45700" rIns="91425" bIns="45700" anchor="t" anchorCtr="0">
            <a:noAutofit/>
          </a:bodyPr>
          <a:lstStyle/>
          <a:p>
            <a:pPr marL="0" lvl="0" indent="0">
              <a:spcBef>
                <a:spcPts val="0"/>
              </a:spcBef>
              <a:spcAft>
                <a:spcPts val="0"/>
              </a:spcAft>
              <a:buClr>
                <a:srgbClr val="336699"/>
              </a:buClr>
              <a:buSzPct val="25000"/>
              <a:buNone/>
            </a:pPr>
            <a:r>
              <a:rPr lang="en-US" sz="2000" i="1" dirty="0" smtClean="0">
                <a:solidFill>
                  <a:srgbClr val="FFC000"/>
                </a:solidFill>
                <a:latin typeface="Times New Roman" pitchFamily="18" charset="0"/>
                <a:ea typeface="Arial"/>
                <a:cs typeface="Times New Roman" pitchFamily="18" charset="0"/>
              </a:rPr>
              <a:t>Purpose:</a:t>
            </a:r>
          </a:p>
          <a:p>
            <a:pPr marL="0" indent="0">
              <a:spcBef>
                <a:spcPts val="0"/>
              </a:spcBef>
              <a:spcAft>
                <a:spcPts val="0"/>
              </a:spcAft>
              <a:buClr>
                <a:srgbClr val="336699"/>
              </a:buClr>
              <a:buSzPct val="25000"/>
              <a:buNone/>
            </a:pPr>
            <a:r>
              <a:rPr lang="en-US" sz="2000" dirty="0">
                <a:solidFill>
                  <a:schemeClr val="tx1"/>
                </a:solidFill>
                <a:latin typeface="Times New Roman" pitchFamily="18" charset="0"/>
                <a:ea typeface="Trebuchet MS"/>
                <a:cs typeface="Times New Roman" pitchFamily="18" charset="0"/>
                <a:sym typeface="Trebuchet MS"/>
              </a:rPr>
              <a:t>Deployment of the application on AWS server with database connection.</a:t>
            </a:r>
          </a:p>
          <a:p>
            <a:pPr marL="0" lvl="0" indent="0">
              <a:spcBef>
                <a:spcPts val="0"/>
              </a:spcBef>
              <a:spcAft>
                <a:spcPts val="0"/>
              </a:spcAft>
              <a:buClr>
                <a:srgbClr val="336699"/>
              </a:buClr>
              <a:buSzPct val="25000"/>
              <a:buNone/>
            </a:pPr>
            <a:endParaRPr lang="en-US" sz="2000" i="1" dirty="0" smtClean="0">
              <a:solidFill>
                <a:srgbClr val="FFC000"/>
              </a:solidFill>
              <a:latin typeface="Times New Roman" pitchFamily="18" charset="0"/>
              <a:ea typeface="Trebuchet MS"/>
              <a:cs typeface="Times New Roman" pitchFamily="18" charset="0"/>
              <a:sym typeface="Trebuchet MS"/>
            </a:endParaRPr>
          </a:p>
          <a:p>
            <a:pPr marL="0" lvl="0" indent="0">
              <a:spcBef>
                <a:spcPts val="0"/>
              </a:spcBef>
              <a:spcAft>
                <a:spcPts val="0"/>
              </a:spcAft>
              <a:buClr>
                <a:srgbClr val="336699"/>
              </a:buClr>
              <a:buSzPct val="25000"/>
              <a:buNone/>
            </a:pPr>
            <a:r>
              <a:rPr lang="en-US" sz="2000" i="1" dirty="0" smtClean="0">
                <a:solidFill>
                  <a:srgbClr val="FFC000"/>
                </a:solidFill>
                <a:latin typeface="Times New Roman" pitchFamily="18" charset="0"/>
                <a:ea typeface="Trebuchet MS"/>
                <a:cs typeface="Times New Roman" pitchFamily="18" charset="0"/>
                <a:sym typeface="Trebuchet MS"/>
              </a:rPr>
              <a:t>Preconditions:</a:t>
            </a:r>
          </a:p>
          <a:p>
            <a:pPr marL="45720" indent="0">
              <a:buClr>
                <a:schemeClr val="dk1"/>
              </a:buClr>
              <a:buSzPct val="61111"/>
              <a:buNone/>
            </a:pPr>
            <a:r>
              <a:rPr lang="en-US" sz="2000" dirty="0">
                <a:solidFill>
                  <a:schemeClr val="tx1"/>
                </a:solidFill>
                <a:latin typeface="Times New Roman" pitchFamily="18" charset="0"/>
                <a:ea typeface="Trebuchet MS"/>
                <a:cs typeface="Times New Roman" pitchFamily="18" charset="0"/>
                <a:sym typeface="Trebuchet MS"/>
              </a:rPr>
              <a:t>User can perform all the operations of  register, login, attendance, events.</a:t>
            </a:r>
          </a:p>
          <a:p>
            <a:pPr marL="0" lvl="0" indent="0">
              <a:spcBef>
                <a:spcPts val="0"/>
              </a:spcBef>
              <a:spcAft>
                <a:spcPts val="0"/>
              </a:spcAft>
              <a:buClr>
                <a:srgbClr val="336699"/>
              </a:buClr>
              <a:buSzPct val="25000"/>
              <a:buNone/>
            </a:pPr>
            <a:endParaRPr lang="en-US" sz="2000" i="1" dirty="0" smtClean="0">
              <a:solidFill>
                <a:srgbClr val="FFC000"/>
              </a:solidFill>
              <a:latin typeface="Times New Roman" pitchFamily="18" charset="0"/>
              <a:ea typeface="Trebuchet MS"/>
              <a:cs typeface="Times New Roman" pitchFamily="18" charset="0"/>
              <a:sym typeface="Trebuchet MS"/>
            </a:endParaRPr>
          </a:p>
          <a:p>
            <a:pPr marL="0" lvl="0" indent="0">
              <a:spcBef>
                <a:spcPts val="0"/>
              </a:spcBef>
              <a:spcAft>
                <a:spcPts val="0"/>
              </a:spcAft>
              <a:buClr>
                <a:srgbClr val="336699"/>
              </a:buClr>
              <a:buSzPct val="25000"/>
              <a:buNone/>
            </a:pPr>
            <a:r>
              <a:rPr lang="en-US" sz="2000" i="1" dirty="0" smtClean="0">
                <a:solidFill>
                  <a:srgbClr val="FFC000"/>
                </a:solidFill>
                <a:latin typeface="Times New Roman" pitchFamily="18" charset="0"/>
                <a:ea typeface="Trebuchet MS"/>
                <a:cs typeface="Times New Roman" pitchFamily="18" charset="0"/>
                <a:sym typeface="Trebuchet MS"/>
              </a:rPr>
              <a:t>Input:</a:t>
            </a:r>
          </a:p>
          <a:p>
            <a:pPr marL="45720" lvl="0" indent="0">
              <a:buClr>
                <a:schemeClr val="dk1"/>
              </a:buClr>
              <a:buSzPct val="61111"/>
              <a:buNone/>
            </a:pPr>
            <a:r>
              <a:rPr lang="en-US" sz="2000" dirty="0">
                <a:solidFill>
                  <a:schemeClr val="tx1"/>
                </a:solidFill>
                <a:latin typeface="Times New Roman" pitchFamily="18" charset="0"/>
                <a:ea typeface="Trebuchet MS"/>
                <a:cs typeface="Times New Roman" pitchFamily="18" charset="0"/>
                <a:sym typeface="Trebuchet MS"/>
              </a:rPr>
              <a:t>A user has to give their personal details like name, email, phone number, password etc. to register and login.</a:t>
            </a:r>
          </a:p>
          <a:p>
            <a:pPr marL="0" lvl="0" indent="0">
              <a:spcBef>
                <a:spcPts val="0"/>
              </a:spcBef>
              <a:spcAft>
                <a:spcPts val="0"/>
              </a:spcAft>
              <a:buClr>
                <a:srgbClr val="336699"/>
              </a:buClr>
              <a:buSzPct val="25000"/>
              <a:buNone/>
            </a:pPr>
            <a:endParaRPr lang="en-US" sz="2000" i="1" dirty="0" smtClean="0">
              <a:solidFill>
                <a:srgbClr val="FFC000"/>
              </a:solidFill>
              <a:latin typeface="Times New Roman" pitchFamily="18" charset="0"/>
              <a:ea typeface="Trebuchet MS"/>
              <a:cs typeface="Times New Roman" pitchFamily="18" charset="0"/>
              <a:sym typeface="Trebuchet MS"/>
            </a:endParaRPr>
          </a:p>
          <a:p>
            <a:pPr marL="0" lvl="0" indent="0">
              <a:spcBef>
                <a:spcPts val="0"/>
              </a:spcBef>
              <a:spcAft>
                <a:spcPts val="0"/>
              </a:spcAft>
              <a:buClr>
                <a:srgbClr val="336699"/>
              </a:buClr>
              <a:buSzPct val="25000"/>
              <a:buNone/>
            </a:pPr>
            <a:r>
              <a:rPr lang="en-US" sz="2000" i="1" dirty="0" smtClean="0">
                <a:solidFill>
                  <a:srgbClr val="FFC000"/>
                </a:solidFill>
                <a:latin typeface="Times New Roman" pitchFamily="18" charset="0"/>
                <a:ea typeface="Trebuchet MS"/>
                <a:cs typeface="Times New Roman" pitchFamily="18" charset="0"/>
                <a:sym typeface="Trebuchet MS"/>
              </a:rPr>
              <a:t>Expected Result:</a:t>
            </a:r>
          </a:p>
          <a:p>
            <a:pPr marL="45720" indent="0">
              <a:buClr>
                <a:schemeClr val="dk1"/>
              </a:buClr>
              <a:buSzPct val="61111"/>
              <a:buNone/>
            </a:pPr>
            <a:r>
              <a:rPr lang="en-US" sz="2000" dirty="0">
                <a:solidFill>
                  <a:schemeClr val="tx1"/>
                </a:solidFill>
                <a:latin typeface="Times New Roman" pitchFamily="18" charset="0"/>
                <a:ea typeface="Trebuchet MS"/>
                <a:cs typeface="Times New Roman" pitchFamily="18" charset="0"/>
                <a:sym typeface="Trebuchet MS"/>
              </a:rPr>
              <a:t>The application is deployed on AWS server with this URL:</a:t>
            </a:r>
            <a:r>
              <a:rPr lang="en-US" sz="2000" b="1" dirty="0">
                <a:solidFill>
                  <a:schemeClr val="tx1"/>
                </a:solidFill>
                <a:latin typeface="Times New Roman" pitchFamily="18" charset="0"/>
                <a:cs typeface="Times New Roman" pitchFamily="18" charset="0"/>
                <a:hlinkClick r:id="rId3"/>
              </a:rPr>
              <a:t>ocms.us-east-2.elasticbeanstalk.com</a:t>
            </a:r>
            <a:endParaRPr lang="en-US" sz="2000" b="1" dirty="0">
              <a:solidFill>
                <a:schemeClr val="tx1"/>
              </a:solidFill>
              <a:latin typeface="Times New Roman" pitchFamily="18" charset="0"/>
              <a:cs typeface="Times New Roman" pitchFamily="18" charset="0"/>
            </a:endParaRPr>
          </a:p>
          <a:p>
            <a:pPr marL="45720" indent="0">
              <a:buClr>
                <a:schemeClr val="dk1"/>
              </a:buClr>
              <a:buSzPct val="61111"/>
              <a:buNone/>
            </a:pPr>
            <a:r>
              <a:rPr lang="en-US" sz="2000" dirty="0">
                <a:solidFill>
                  <a:schemeClr val="tx1"/>
                </a:solidFill>
                <a:latin typeface="Times New Roman" pitchFamily="18" charset="0"/>
                <a:ea typeface="Trebuchet MS"/>
                <a:cs typeface="Times New Roman" pitchFamily="18" charset="0"/>
                <a:sym typeface="Trebuchet MS"/>
              </a:rPr>
              <a:t>But the error displays </a:t>
            </a:r>
            <a:r>
              <a:rPr lang="en-US" sz="2000" dirty="0" err="1">
                <a:solidFill>
                  <a:schemeClr val="tx1"/>
                </a:solidFill>
                <a:latin typeface="Times New Roman" pitchFamily="18" charset="0"/>
                <a:ea typeface="Trebuchet MS"/>
                <a:cs typeface="Times New Roman" pitchFamily="18" charset="0"/>
                <a:sym typeface="Trebuchet MS"/>
              </a:rPr>
              <a:t>mysqli_connect</a:t>
            </a:r>
            <a:r>
              <a:rPr lang="en-US" sz="2000" dirty="0">
                <a:solidFill>
                  <a:schemeClr val="tx1"/>
                </a:solidFill>
                <a:latin typeface="Times New Roman" pitchFamily="18" charset="0"/>
                <a:ea typeface="Trebuchet MS"/>
                <a:cs typeface="Times New Roman" pitchFamily="18" charset="0"/>
                <a:sym typeface="Trebuchet MS"/>
              </a:rPr>
              <a:t> error;</a:t>
            </a:r>
          </a:p>
          <a:p>
            <a:pPr marL="45720" indent="0">
              <a:buClr>
                <a:schemeClr val="dk1"/>
              </a:buClr>
              <a:buSzPct val="61111"/>
              <a:buNone/>
            </a:pPr>
            <a:r>
              <a:rPr lang="en-US" sz="2000" dirty="0">
                <a:solidFill>
                  <a:schemeClr val="tx1"/>
                </a:solidFill>
                <a:latin typeface="Times New Roman" pitchFamily="18" charset="0"/>
                <a:ea typeface="Trebuchet MS"/>
                <a:cs typeface="Times New Roman" pitchFamily="18" charset="0"/>
                <a:sym typeface="Trebuchet MS"/>
              </a:rPr>
              <a:t>That means the functionality of database is not working properly with the application.</a:t>
            </a:r>
          </a:p>
        </p:txBody>
      </p:sp>
    </p:spTree>
    <p:extLst>
      <p:ext uri="{BB962C8B-B14F-4D97-AF65-F5344CB8AC3E}">
        <p14:creationId xmlns:p14="http://schemas.microsoft.com/office/powerpoint/2010/main" val="380554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Shape 166"/>
          <p:cNvSpPr txBox="1">
            <a:spLocks noGrp="1"/>
          </p:cNvSpPr>
          <p:nvPr>
            <p:ph sz="quarter" idx="13"/>
          </p:nvPr>
        </p:nvSpPr>
        <p:spPr>
          <a:xfrm>
            <a:off x="827710" y="1529505"/>
            <a:ext cx="7583400" cy="4208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None/>
            </a:pPr>
            <a:endParaRPr dirty="0"/>
          </a:p>
          <a:p>
            <a:pPr marL="0" marR="0" lvl="0" indent="0" algn="l" rtl="0">
              <a:lnSpc>
                <a:spcPct val="100000"/>
              </a:lnSpc>
              <a:spcBef>
                <a:spcPts val="2000"/>
              </a:spcBef>
              <a:spcAft>
                <a:spcPts val="0"/>
              </a:spcAft>
              <a:buClr>
                <a:srgbClr val="001D4D"/>
              </a:buClr>
              <a:buSzPct val="100000"/>
              <a:buNone/>
            </a:pP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401"/>
            <a:ext cx="2667000" cy="180403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36" y="2209801"/>
            <a:ext cx="2689964" cy="190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795" y="4419600"/>
            <a:ext cx="2657605" cy="225705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1800" y="152401"/>
            <a:ext cx="2590800" cy="180403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5537" y="2153409"/>
            <a:ext cx="2597063" cy="1961392"/>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1633" y="4267200"/>
            <a:ext cx="2570967" cy="2303796"/>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91200" y="152402"/>
            <a:ext cx="3200400" cy="1804032"/>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1284" y="2198319"/>
            <a:ext cx="3210316" cy="1916482"/>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1200" y="4339081"/>
            <a:ext cx="3200400" cy="213791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52400" y="-228600"/>
            <a:ext cx="7467600" cy="1143000"/>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dirty="0">
                <a:solidFill>
                  <a:schemeClr val="tx1"/>
                </a:solidFill>
                <a:latin typeface="Times New Roman" pitchFamily="18" charset="0"/>
                <a:ea typeface="Trebuchet MS"/>
                <a:cs typeface="Times New Roman" pitchFamily="18" charset="0"/>
                <a:sym typeface="Trebuchet MS"/>
              </a:rPr>
              <a:t>Summary</a:t>
            </a:r>
          </a:p>
        </p:txBody>
      </p:sp>
      <p:sp>
        <p:nvSpPr>
          <p:cNvPr id="243" name="Shape 243"/>
          <p:cNvSpPr txBox="1">
            <a:spLocks noGrp="1"/>
          </p:cNvSpPr>
          <p:nvPr>
            <p:ph sz="quarter" idx="13"/>
          </p:nvPr>
        </p:nvSpPr>
        <p:spPr>
          <a:xfrm>
            <a:off x="381000" y="914400"/>
            <a:ext cx="7467600" cy="4873752"/>
          </a:xfrm>
          <a:prstGeom prst="rect">
            <a:avLst/>
          </a:prstGeom>
          <a:noFill/>
          <a:ln>
            <a:noFill/>
          </a:ln>
        </p:spPr>
        <p:txBody>
          <a:bodyPr lIns="91425" tIns="45700" rIns="91425" bIns="45700" anchor="t" anchorCtr="0">
            <a:noAutofit/>
          </a:bodyPr>
          <a:lstStyle/>
          <a:p>
            <a:pPr marL="0" lvl="0" indent="0">
              <a:spcBef>
                <a:spcPts val="0"/>
              </a:spcBef>
              <a:buClr>
                <a:srgbClr val="FFFFFF"/>
              </a:buClr>
              <a:buSzPct val="100000"/>
              <a:buNone/>
            </a:pPr>
            <a:r>
              <a:rPr lang="en-US" dirty="0" smtClean="0">
                <a:solidFill>
                  <a:schemeClr val="tx1"/>
                </a:solidFill>
                <a:latin typeface="Times New Roman" pitchFamily="18" charset="0"/>
                <a:ea typeface="Trebuchet MS"/>
                <a:cs typeface="Times New Roman" pitchFamily="18" charset="0"/>
                <a:sym typeface="Trebuchet MS"/>
              </a:rPr>
              <a:t>Ishan’s contribution </a:t>
            </a:r>
            <a:r>
              <a:rPr lang="en-US" dirty="0">
                <a:solidFill>
                  <a:schemeClr val="tx1"/>
                </a:solidFill>
                <a:latin typeface="Times New Roman" pitchFamily="18" charset="0"/>
                <a:ea typeface="Trebuchet MS"/>
                <a:cs typeface="Times New Roman" pitchFamily="18" charset="0"/>
                <a:sym typeface="Trebuchet MS"/>
              </a:rPr>
              <a:t>to this project consisted of </a:t>
            </a:r>
            <a:r>
              <a:rPr lang="en-US" dirty="0" smtClean="0">
                <a:solidFill>
                  <a:schemeClr val="tx1"/>
                </a:solidFill>
                <a:latin typeface="Times New Roman" pitchFamily="18" charset="0"/>
                <a:ea typeface="Trebuchet MS"/>
                <a:cs typeface="Times New Roman" pitchFamily="18" charset="0"/>
                <a:sym typeface="Trebuchet MS"/>
              </a:rPr>
              <a:t>Displaying the event page on students account, Customizing the registration and login page, applying for an event and marking of the location.</a:t>
            </a:r>
          </a:p>
          <a:p>
            <a:pPr marL="0" lvl="0" indent="0">
              <a:spcBef>
                <a:spcPts val="0"/>
              </a:spcBef>
              <a:buClr>
                <a:srgbClr val="FFFFFF"/>
              </a:buClr>
              <a:buSzPct val="100000"/>
              <a:buNone/>
            </a:pPr>
            <a:endParaRPr lang="en-US" dirty="0" smtClean="0">
              <a:solidFill>
                <a:schemeClr val="tx1"/>
              </a:solidFill>
              <a:latin typeface="Times New Roman" pitchFamily="18" charset="0"/>
              <a:ea typeface="Trebuchet MS"/>
              <a:cs typeface="Times New Roman" pitchFamily="18" charset="0"/>
              <a:sym typeface="Trebuchet MS"/>
            </a:endParaRPr>
          </a:p>
          <a:p>
            <a:pPr marL="45720" lvl="0" indent="0">
              <a:buClr>
                <a:srgbClr val="336699"/>
              </a:buClr>
              <a:buSzPct val="25000"/>
              <a:buNone/>
            </a:pPr>
            <a:r>
              <a:rPr lang="en-US" dirty="0" smtClean="0">
                <a:solidFill>
                  <a:schemeClr val="tx1"/>
                </a:solidFill>
                <a:latin typeface="Times New Roman" pitchFamily="18" charset="0"/>
                <a:ea typeface="Trebuchet MS"/>
                <a:cs typeface="Times New Roman" pitchFamily="18" charset="0"/>
                <a:sym typeface="Trebuchet MS"/>
              </a:rPr>
              <a:t>Hansini’s contribution to this project includes of  </a:t>
            </a:r>
            <a:r>
              <a:rPr lang="en-US" dirty="0">
                <a:solidFill>
                  <a:schemeClr val="tx1"/>
                </a:solidFill>
                <a:latin typeface="Times New Roman" pitchFamily="18" charset="0"/>
                <a:ea typeface="Arial"/>
                <a:cs typeface="Times New Roman" pitchFamily="18" charset="0"/>
              </a:rPr>
              <a:t>Redesigning of the </a:t>
            </a:r>
            <a:r>
              <a:rPr lang="en-US" dirty="0" smtClean="0">
                <a:solidFill>
                  <a:schemeClr val="tx1"/>
                </a:solidFill>
                <a:latin typeface="Times New Roman" pitchFamily="18" charset="0"/>
                <a:ea typeface="Arial"/>
                <a:cs typeface="Times New Roman" pitchFamily="18" charset="0"/>
              </a:rPr>
              <a:t>application, Creating </a:t>
            </a:r>
            <a:r>
              <a:rPr lang="en-US" dirty="0">
                <a:solidFill>
                  <a:schemeClr val="tx1"/>
                </a:solidFill>
                <a:latin typeface="Times New Roman" pitchFamily="18" charset="0"/>
                <a:ea typeface="Arial"/>
                <a:cs typeface="Times New Roman" pitchFamily="18" charset="0"/>
              </a:rPr>
              <a:t>Event Page for </a:t>
            </a:r>
            <a:r>
              <a:rPr lang="en-US" dirty="0" smtClean="0">
                <a:solidFill>
                  <a:schemeClr val="tx1"/>
                </a:solidFill>
                <a:latin typeface="Times New Roman" pitchFamily="18" charset="0"/>
                <a:ea typeface="Arial"/>
                <a:cs typeface="Times New Roman" pitchFamily="18" charset="0"/>
              </a:rPr>
              <a:t>supervisor, User Image, List </a:t>
            </a:r>
            <a:r>
              <a:rPr lang="en-US" dirty="0">
                <a:solidFill>
                  <a:schemeClr val="tx1"/>
                </a:solidFill>
                <a:latin typeface="Times New Roman" pitchFamily="18" charset="0"/>
                <a:ea typeface="Arial"/>
                <a:cs typeface="Times New Roman" pitchFamily="18" charset="0"/>
              </a:rPr>
              <a:t>of students enrolled for an event.</a:t>
            </a:r>
          </a:p>
          <a:p>
            <a:pPr marL="282575" lvl="0" indent="-282575">
              <a:spcBef>
                <a:spcPts val="0"/>
              </a:spcBef>
              <a:buClr>
                <a:srgbClr val="FFFFFF"/>
              </a:buClr>
              <a:buSzPct val="100000"/>
            </a:pPr>
            <a:endParaRPr lang="en-US" dirty="0" smtClean="0">
              <a:solidFill>
                <a:schemeClr val="tx1"/>
              </a:solidFill>
              <a:latin typeface="Times New Roman" pitchFamily="18" charset="0"/>
              <a:ea typeface="Trebuchet MS"/>
              <a:cs typeface="Times New Roman" pitchFamily="18" charset="0"/>
              <a:sym typeface="Trebuchet MS"/>
            </a:endParaRPr>
          </a:p>
          <a:p>
            <a:pPr marL="0" lvl="0" indent="0">
              <a:spcBef>
                <a:spcPts val="0"/>
              </a:spcBef>
              <a:buClr>
                <a:srgbClr val="FFFFFF"/>
              </a:buClr>
              <a:buSzPct val="100000"/>
              <a:buNone/>
            </a:pPr>
            <a:r>
              <a:rPr lang="en-US" i="1" dirty="0" smtClean="0">
                <a:solidFill>
                  <a:schemeClr val="tx1"/>
                </a:solidFill>
                <a:latin typeface="Times New Roman" pitchFamily="18" charset="0"/>
                <a:ea typeface="Trebuchet MS"/>
                <a:cs typeface="Times New Roman" pitchFamily="18" charset="0"/>
                <a:sym typeface="Trebuchet MS"/>
              </a:rPr>
              <a:t>Contact Information: </a:t>
            </a:r>
          </a:p>
          <a:p>
            <a:pPr marL="282575" lvl="0" indent="-282575">
              <a:spcBef>
                <a:spcPts val="0"/>
              </a:spcBef>
              <a:buClr>
                <a:srgbClr val="FFFFFF"/>
              </a:buClr>
              <a:buSzPct val="100000"/>
            </a:pPr>
            <a:endParaRPr lang="en-US" dirty="0" smtClean="0">
              <a:solidFill>
                <a:schemeClr val="tx1"/>
              </a:solidFill>
              <a:latin typeface="Times New Roman" pitchFamily="18" charset="0"/>
              <a:ea typeface="Trebuchet MS"/>
              <a:cs typeface="Times New Roman" pitchFamily="18" charset="0"/>
              <a:sym typeface="Trebuchet MS"/>
            </a:endParaRPr>
          </a:p>
          <a:p>
            <a:pPr marL="0" lvl="0" indent="0">
              <a:spcBef>
                <a:spcPts val="0"/>
              </a:spcBef>
              <a:buClr>
                <a:srgbClr val="FFFFFF"/>
              </a:buClr>
              <a:buSzPct val="100000"/>
              <a:buNone/>
            </a:pPr>
            <a:r>
              <a:rPr lang="en-US" dirty="0" smtClean="0">
                <a:solidFill>
                  <a:schemeClr val="tx1"/>
                </a:solidFill>
                <a:latin typeface="Times New Roman" pitchFamily="18" charset="0"/>
                <a:ea typeface="Trebuchet MS"/>
                <a:cs typeface="Times New Roman" pitchFamily="18" charset="0"/>
                <a:sym typeface="Trebuchet MS"/>
              </a:rPr>
              <a:t>Hansini Seth (</a:t>
            </a:r>
            <a:r>
              <a:rPr lang="en-US" dirty="0" smtClean="0">
                <a:solidFill>
                  <a:srgbClr val="FFC000"/>
                </a:solidFill>
                <a:latin typeface="Times New Roman" pitchFamily="18" charset="0"/>
                <a:ea typeface="Trebuchet MS"/>
                <a:cs typeface="Times New Roman" pitchFamily="18" charset="0"/>
                <a:sym typeface="Trebuchet MS"/>
                <a:hlinkClick r:id="rId3"/>
              </a:rPr>
              <a:t>hseth001@fiu.edu</a:t>
            </a:r>
            <a:r>
              <a:rPr lang="en-US" dirty="0" smtClean="0">
                <a:solidFill>
                  <a:schemeClr val="tx1"/>
                </a:solidFill>
                <a:latin typeface="Times New Roman" pitchFamily="18" charset="0"/>
                <a:ea typeface="Trebuchet MS"/>
                <a:cs typeface="Times New Roman" pitchFamily="18" charset="0"/>
                <a:sym typeface="Trebuchet MS"/>
              </a:rPr>
              <a:t>, +17866364901)</a:t>
            </a:r>
          </a:p>
          <a:p>
            <a:pPr marL="0" lvl="0" indent="0">
              <a:spcBef>
                <a:spcPts val="0"/>
              </a:spcBef>
              <a:buClr>
                <a:srgbClr val="FFFFFF"/>
              </a:buClr>
              <a:buSzPct val="100000"/>
              <a:buNone/>
            </a:pPr>
            <a:r>
              <a:rPr lang="en-US" dirty="0" smtClean="0">
                <a:solidFill>
                  <a:schemeClr val="tx1"/>
                </a:solidFill>
                <a:latin typeface="Times New Roman" pitchFamily="18" charset="0"/>
                <a:ea typeface="Trebuchet MS"/>
                <a:cs typeface="Times New Roman" pitchFamily="18" charset="0"/>
                <a:sym typeface="Trebuchet MS"/>
              </a:rPr>
              <a:t>Ishan Shrivastava (</a:t>
            </a:r>
            <a:r>
              <a:rPr lang="en-US" dirty="0" smtClean="0">
                <a:solidFill>
                  <a:schemeClr val="tx1"/>
                </a:solidFill>
                <a:latin typeface="Times New Roman" pitchFamily="18" charset="0"/>
                <a:ea typeface="Trebuchet MS"/>
                <a:cs typeface="Times New Roman" pitchFamily="18" charset="0"/>
                <a:sym typeface="Trebuchet MS"/>
                <a:hlinkClick r:id="rId4"/>
              </a:rPr>
              <a:t>ishri001@fiu.edu</a:t>
            </a:r>
            <a:r>
              <a:rPr lang="en-US" dirty="0" smtClean="0">
                <a:solidFill>
                  <a:schemeClr val="tx1"/>
                </a:solidFill>
                <a:latin typeface="Times New Roman" pitchFamily="18" charset="0"/>
                <a:ea typeface="Trebuchet MS"/>
                <a:cs typeface="Times New Roman" pitchFamily="18" charset="0"/>
                <a:sym typeface="Trebuchet MS"/>
              </a:rPr>
              <a:t>, +17866125729)</a:t>
            </a:r>
          </a:p>
          <a:p>
            <a:pPr marL="282575" lvl="0" indent="-282575">
              <a:spcBef>
                <a:spcPts val="2000"/>
              </a:spcBef>
              <a:buClr>
                <a:srgbClr val="FFFFFF"/>
              </a:buClr>
              <a:buSzPct val="100000"/>
            </a:pPr>
            <a:endParaRPr lang="en-US" sz="2200" dirty="0">
              <a:latin typeface="Trebuchet MS"/>
              <a:ea typeface="Trebuchet MS"/>
              <a:cs typeface="Trebuchet MS"/>
              <a:sym typeface="Trebuchet MS"/>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5867400"/>
            <a:ext cx="1981200" cy="70228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200" y="5867400"/>
            <a:ext cx="1714500" cy="702284"/>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200" y="5867398"/>
            <a:ext cx="1600200" cy="702285"/>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14600" y="5867399"/>
            <a:ext cx="2362200" cy="7022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FIU\ASE by  Masoud Sadjadi\Final submission docs\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957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457200" y="274638"/>
            <a:ext cx="7467600" cy="563562"/>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800" b="1" i="0" u="none" strike="noStrike" cap="none" dirty="0">
                <a:solidFill>
                  <a:schemeClr val="tx1"/>
                </a:solidFill>
                <a:latin typeface="Times New Roman" pitchFamily="18" charset="0"/>
                <a:ea typeface="Trebuchet MS"/>
                <a:cs typeface="Times New Roman" pitchFamily="18" charset="0"/>
                <a:sym typeface="Trebuchet MS"/>
              </a:rPr>
              <a:t>Requirements: Use Cases</a:t>
            </a:r>
          </a:p>
        </p:txBody>
      </p:sp>
      <p:pic>
        <p:nvPicPr>
          <p:cNvPr id="1026" name="Picture 2" descr="C:\Users\HONEY\Downloads\WhatsApp Image 2017-04-14 at 2.29.42 PM.jpeg"/>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1143000" y="1371600"/>
            <a:ext cx="6934200" cy="4826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14412" y="1374775"/>
            <a:ext cx="7191375" cy="4105275"/>
          </a:xfrm>
        </p:spPr>
      </p:pic>
    </p:spTree>
    <p:extLst>
      <p:ext uri="{BB962C8B-B14F-4D97-AF65-F5344CB8AC3E}">
        <p14:creationId xmlns:p14="http://schemas.microsoft.com/office/powerpoint/2010/main" val="1444729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685800"/>
            <a:ext cx="7467600" cy="563562"/>
          </a:xfrm>
          <a:prstGeom prst="rect">
            <a:avLst/>
          </a:prstGeom>
          <a:noFill/>
          <a:ln>
            <a:noFill/>
          </a:ln>
        </p:spPr>
        <p:txBody>
          <a:bodyPr lIns="91425" tIns="45700" rIns="91425" bIns="45700" anchor="b" anchorCtr="0">
            <a:noAutofit/>
          </a:bodyPr>
          <a:lstStyle/>
          <a:p>
            <a:pPr marL="0" lvl="0" indent="0" algn="ctr">
              <a:spcBef>
                <a:spcPts val="0"/>
              </a:spcBef>
              <a:buSzPct val="25000"/>
              <a:buNone/>
            </a:pPr>
            <a:r>
              <a:rPr lang="en-US" sz="3700" b="1" i="0" u="none" strike="noStrike" cap="none" dirty="0">
                <a:solidFill>
                  <a:schemeClr val="tx1"/>
                </a:solidFill>
                <a:latin typeface="Times New Roman" pitchFamily="18" charset="0"/>
                <a:ea typeface="Trebuchet MS"/>
                <a:cs typeface="Times New Roman" pitchFamily="18" charset="0"/>
                <a:sym typeface="Trebuchet MS"/>
              </a:rPr>
              <a:t>System Design: </a:t>
            </a:r>
            <a:r>
              <a:rPr lang="en-US" sz="3700" b="1" cap="none" dirty="0">
                <a:solidFill>
                  <a:schemeClr val="tx1"/>
                </a:solidFill>
                <a:latin typeface="Times New Roman" pitchFamily="18" charset="0"/>
                <a:ea typeface="Calibri"/>
                <a:cs typeface="Times New Roman" pitchFamily="18" charset="0"/>
                <a:sym typeface="Calibri"/>
              </a:rPr>
              <a:t>System decomposition</a:t>
            </a:r>
            <a:endParaRPr lang="en-US" sz="3700" b="1" i="0" u="none" strike="noStrike" cap="none" dirty="0">
              <a:solidFill>
                <a:schemeClr val="tx1"/>
              </a:solidFill>
              <a:latin typeface="Times New Roman" pitchFamily="18" charset="0"/>
              <a:ea typeface="Trebuchet MS"/>
              <a:cs typeface="Times New Roman" pitchFamily="18" charset="0"/>
              <a:sym typeface="Trebuchet MS"/>
            </a:endParaRPr>
          </a:p>
        </p:txBody>
      </p:sp>
      <p:pic>
        <p:nvPicPr>
          <p:cNvPr id="2" name="Content Placeholder 1"/>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90600" y="1600201"/>
            <a:ext cx="7122193" cy="464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467600" cy="715962"/>
          </a:xfrm>
        </p:spPr>
        <p:txBody>
          <a:bodyPr>
            <a:noAutofit/>
          </a:bodyPr>
          <a:lstStyle/>
          <a:p>
            <a:pPr marL="0" indent="0" algn="ctr">
              <a:buNone/>
            </a:pPr>
            <a:r>
              <a:rPr lang="en-US" sz="3700" b="1" cap="none" dirty="0">
                <a:solidFill>
                  <a:schemeClr val="tx1"/>
                </a:solidFill>
                <a:latin typeface="Times New Roman" pitchFamily="18" charset="0"/>
                <a:ea typeface="Trebuchet MS"/>
                <a:cs typeface="Times New Roman" pitchFamily="18" charset="0"/>
                <a:sym typeface="Trebuchet MS"/>
              </a:rPr>
              <a:t>System Design: </a:t>
            </a:r>
            <a:r>
              <a:rPr lang="en-US" sz="3700" b="1" cap="none" dirty="0" smtClean="0">
                <a:solidFill>
                  <a:schemeClr val="tx1"/>
                </a:solidFill>
                <a:latin typeface="Times New Roman" pitchFamily="18" charset="0"/>
                <a:ea typeface="Calibri"/>
                <a:cs typeface="Times New Roman" pitchFamily="18" charset="0"/>
                <a:sym typeface="Calibri"/>
              </a:rPr>
              <a:t>System Deployment </a:t>
            </a:r>
            <a:endParaRPr lang="en-US" sz="3700" dirty="0"/>
          </a:p>
        </p:txBody>
      </p:sp>
      <p:sp>
        <p:nvSpPr>
          <p:cNvPr id="3" name="Content Placeholder 2"/>
          <p:cNvSpPr>
            <a:spLocks noGrp="1"/>
          </p:cNvSpPr>
          <p:nvPr>
            <p:ph sz="quarter" idx="13"/>
          </p:nvPr>
        </p:nvSpPr>
        <p:spPr>
          <a:xfrm>
            <a:off x="838200" y="2057400"/>
            <a:ext cx="6400800" cy="3474720"/>
          </a:xfrm>
        </p:spPr>
        <p:txBody>
          <a:bodyPr/>
          <a:lstStyle/>
          <a:p>
            <a:r>
              <a:rPr lang="en-US" dirty="0" smtClean="0"/>
              <a:t>Windows Computer.</a:t>
            </a:r>
          </a:p>
          <a:p>
            <a:r>
              <a:rPr lang="en-US" dirty="0" smtClean="0"/>
              <a:t>Software Stack: PHP, Phpmyadmin(MySQL), Windows, XAMPP.</a:t>
            </a:r>
          </a:p>
          <a:p>
            <a:r>
              <a:rPr lang="en-US" dirty="0" smtClean="0"/>
              <a:t>Desired </a:t>
            </a:r>
            <a:r>
              <a:rPr lang="en-US" dirty="0"/>
              <a:t>compatible hardware </a:t>
            </a:r>
            <a:r>
              <a:rPr lang="en-US" dirty="0" smtClean="0"/>
              <a:t>devices.</a:t>
            </a:r>
          </a:p>
          <a:p>
            <a:r>
              <a:rPr lang="en-US" dirty="0" smtClean="0"/>
              <a:t>Amazon Web Services.</a:t>
            </a:r>
            <a:endParaRPr lang="en-US" dirty="0"/>
          </a:p>
          <a:p>
            <a:endParaRPr lang="en-US" dirty="0"/>
          </a:p>
        </p:txBody>
      </p:sp>
    </p:spTree>
    <p:extLst>
      <p:ext uri="{BB962C8B-B14F-4D97-AF65-F5344CB8AC3E}">
        <p14:creationId xmlns:p14="http://schemas.microsoft.com/office/powerpoint/2010/main" val="3480979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457200" y="274638"/>
            <a:ext cx="7467600" cy="639762"/>
          </a:xfrm>
          <a:prstGeom prst="rect">
            <a:avLst/>
          </a:prstGeom>
          <a:noFill/>
          <a:ln>
            <a:noFill/>
          </a:ln>
        </p:spPr>
        <p:txBody>
          <a:bodyPr lIns="91425" tIns="45700" rIns="91425" bIns="45700" anchor="b" anchorCtr="0">
            <a:noAutofit/>
          </a:bodyPr>
          <a:lstStyle/>
          <a:p>
            <a:pPr marL="0" marR="0" lvl="0" indent="0" algn="ctr" rtl="0">
              <a:spcBef>
                <a:spcPts val="0"/>
              </a:spcBef>
              <a:spcAft>
                <a:spcPts val="0"/>
              </a:spcAft>
              <a:buSzPct val="25000"/>
              <a:buNone/>
            </a:pPr>
            <a:r>
              <a:rPr lang="en-US" sz="3800" b="1" i="0" u="none" strike="noStrike" cap="none" dirty="0">
                <a:solidFill>
                  <a:srgbClr val="001D4D"/>
                </a:solidFill>
                <a:latin typeface="Times New Roman" pitchFamily="18" charset="0"/>
                <a:ea typeface="Trebuchet MS"/>
                <a:cs typeface="Times New Roman" pitchFamily="18" charset="0"/>
                <a:sym typeface="Trebuchet MS"/>
              </a:rPr>
              <a:t>Minimal Class Diagram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114" y="1143000"/>
            <a:ext cx="8167772" cy="5486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457200" y="274638"/>
            <a:ext cx="7467600" cy="563562"/>
          </a:xfrm>
          <a:prstGeom prst="rect">
            <a:avLst/>
          </a:prstGeom>
          <a:noFill/>
          <a:ln>
            <a:noFill/>
          </a:ln>
        </p:spPr>
        <p:txBody>
          <a:bodyPr lIns="91425" tIns="45700" rIns="91425" bIns="45700" anchor="b" anchorCtr="0">
            <a:noAutofit/>
          </a:bodyPr>
          <a:lstStyle/>
          <a:p>
            <a:pPr marL="0" marR="0" lvl="0" indent="0" algn="l" rtl="0">
              <a:spcBef>
                <a:spcPts val="0"/>
              </a:spcBef>
              <a:spcAft>
                <a:spcPts val="0"/>
              </a:spcAft>
              <a:buSzPct val="25000"/>
              <a:buNone/>
            </a:pPr>
            <a:r>
              <a:rPr lang="en-US" sz="3800" b="1" i="0" u="none" strike="noStrike" cap="none" dirty="0">
                <a:solidFill>
                  <a:srgbClr val="001D4D"/>
                </a:solidFill>
                <a:latin typeface="Times New Roman" pitchFamily="18" charset="0"/>
                <a:ea typeface="Trebuchet MS"/>
                <a:cs typeface="Times New Roman" pitchFamily="18" charset="0"/>
                <a:sym typeface="Trebuchet MS"/>
              </a:rPr>
              <a:t>User Stories </a:t>
            </a:r>
          </a:p>
        </p:txBody>
      </p:sp>
      <p:sp>
        <p:nvSpPr>
          <p:cNvPr id="194" name="Shape 194"/>
          <p:cNvSpPr txBox="1">
            <a:spLocks noGrp="1"/>
          </p:cNvSpPr>
          <p:nvPr>
            <p:ph sz="quarter" idx="13"/>
          </p:nvPr>
        </p:nvSpPr>
        <p:spPr>
          <a:xfrm>
            <a:off x="228600" y="914400"/>
            <a:ext cx="8305800" cy="4876800"/>
          </a:xfrm>
          <a:prstGeom prst="rect">
            <a:avLst/>
          </a:prstGeom>
          <a:noFill/>
          <a:ln>
            <a:noFill/>
          </a:ln>
        </p:spPr>
        <p:txBody>
          <a:bodyPr lIns="91425" tIns="45700" rIns="91425" bIns="45700" anchor="t" anchorCtr="0">
            <a:noAutofit/>
          </a:bodyPr>
          <a:lstStyle/>
          <a:p>
            <a:pPr marL="457200" lvl="0" indent="-457200">
              <a:spcBef>
                <a:spcPts val="2000"/>
              </a:spcBef>
              <a:buAutoNum type="arabicPeriod"/>
            </a:pPr>
            <a:r>
              <a:rPr lang="en-US" sz="1900" dirty="0" smtClean="0">
                <a:latin typeface="Times New Roman" pitchFamily="18" charset="0"/>
                <a:cs typeface="Times New Roman" pitchFamily="18" charset="0"/>
              </a:rPr>
              <a:t>As </a:t>
            </a:r>
            <a:r>
              <a:rPr lang="en-US" sz="1900" dirty="0">
                <a:latin typeface="Times New Roman" pitchFamily="18" charset="0"/>
                <a:cs typeface="Times New Roman" pitchFamily="18" charset="0"/>
              </a:rPr>
              <a:t>a </a:t>
            </a:r>
            <a:r>
              <a:rPr lang="en-US" sz="1900" dirty="0" smtClean="0">
                <a:latin typeface="Times New Roman" pitchFamily="18" charset="0"/>
                <a:cs typeface="Times New Roman" pitchFamily="18" charset="0"/>
              </a:rPr>
              <a:t>Student/Supervisor, </a:t>
            </a:r>
            <a:r>
              <a:rPr lang="en-US" sz="1900" dirty="0">
                <a:latin typeface="Times New Roman" pitchFamily="18" charset="0"/>
                <a:cs typeface="Times New Roman" pitchFamily="18" charset="0"/>
              </a:rPr>
              <a:t>I would like to </a:t>
            </a:r>
            <a:r>
              <a:rPr lang="en-US" sz="1900" dirty="0" smtClean="0">
                <a:latin typeface="Times New Roman" pitchFamily="18" charset="0"/>
                <a:cs typeface="Times New Roman" pitchFamily="18" charset="0"/>
              </a:rPr>
              <a:t>register and login </a:t>
            </a:r>
            <a:r>
              <a:rPr lang="en-US" sz="1900" dirty="0">
                <a:latin typeface="Times New Roman" pitchFamily="18" charset="0"/>
                <a:cs typeface="Times New Roman" pitchFamily="18" charset="0"/>
              </a:rPr>
              <a:t>to the system so that I can enter into the system and can </a:t>
            </a:r>
            <a:r>
              <a:rPr lang="en-US" sz="1900" dirty="0" smtClean="0">
                <a:latin typeface="Times New Roman" pitchFamily="18" charset="0"/>
                <a:cs typeface="Times New Roman" pitchFamily="18" charset="0"/>
              </a:rPr>
              <a:t>view </a:t>
            </a:r>
            <a:r>
              <a:rPr lang="en-US" sz="1900" dirty="0">
                <a:latin typeface="Times New Roman" pitchFamily="18" charset="0"/>
                <a:cs typeface="Times New Roman" pitchFamily="18" charset="0"/>
              </a:rPr>
              <a:t>my </a:t>
            </a:r>
            <a:r>
              <a:rPr lang="en-US" sz="1900" dirty="0" smtClean="0">
                <a:latin typeface="Times New Roman" pitchFamily="18" charset="0"/>
                <a:cs typeface="Times New Roman" pitchFamily="18" charset="0"/>
              </a:rPr>
              <a:t>account.</a:t>
            </a:r>
            <a:endParaRPr lang="en-US" sz="1900" dirty="0">
              <a:latin typeface="Times New Roman" pitchFamily="18" charset="0"/>
              <a:cs typeface="Times New Roman" pitchFamily="18" charset="0"/>
            </a:endParaRPr>
          </a:p>
          <a:p>
            <a:pPr marL="457200" indent="-457200">
              <a:spcBef>
                <a:spcPts val="2000"/>
              </a:spcBef>
              <a:buFont typeface="Symbol" pitchFamily="18" charset="2"/>
              <a:buAutoNum type="arabicPeriod"/>
            </a:pPr>
            <a:r>
              <a:rPr lang="en-US" sz="1900" dirty="0">
                <a:latin typeface="Times New Roman" pitchFamily="18" charset="0"/>
                <a:cs typeface="Times New Roman" pitchFamily="18" charset="0"/>
              </a:rPr>
              <a:t>As a Student/Supervisor, I would like to </a:t>
            </a:r>
            <a:r>
              <a:rPr lang="en-US" sz="1900" dirty="0" smtClean="0">
                <a:latin typeface="Times New Roman" pitchFamily="18" charset="0"/>
                <a:cs typeface="Times New Roman" pitchFamily="18" charset="0"/>
              </a:rPr>
              <a:t>view my </a:t>
            </a:r>
            <a:r>
              <a:rPr lang="en-US" sz="1900" dirty="0">
                <a:latin typeface="Times New Roman" pitchFamily="18" charset="0"/>
                <a:cs typeface="Times New Roman" pitchFamily="18" charset="0"/>
              </a:rPr>
              <a:t>profile retrieved from the databases and </a:t>
            </a:r>
            <a:r>
              <a:rPr lang="en-US" sz="1900" dirty="0" smtClean="0">
                <a:latin typeface="Times New Roman" pitchFamily="18" charset="0"/>
                <a:cs typeface="Times New Roman" pitchFamily="18" charset="0"/>
              </a:rPr>
              <a:t>upload a picture, so that I can see it on my profile page.</a:t>
            </a:r>
          </a:p>
          <a:p>
            <a:pPr marL="457200" indent="-457200">
              <a:spcBef>
                <a:spcPts val="2000"/>
              </a:spcBef>
              <a:buFont typeface="Symbol" pitchFamily="18" charset="2"/>
              <a:buAutoNum type="arabicPeriod"/>
            </a:pPr>
            <a:r>
              <a:rPr lang="en-US" sz="1900" dirty="0" smtClean="0">
                <a:latin typeface="Times New Roman" pitchFamily="18" charset="0"/>
                <a:cs typeface="Times New Roman" pitchFamily="18" charset="0"/>
              </a:rPr>
              <a:t>As a Student, I would like to mark my attendance with name, date, time and IP address, so that the supervisor would know that I was present during the training.</a:t>
            </a:r>
          </a:p>
          <a:p>
            <a:pPr marL="457200" indent="-457200">
              <a:spcBef>
                <a:spcPts val="2000"/>
              </a:spcBef>
              <a:buFont typeface="Symbol" pitchFamily="18" charset="2"/>
              <a:buAutoNum type="arabicPeriod"/>
            </a:pPr>
            <a:r>
              <a:rPr lang="en-US" sz="1900" dirty="0" smtClean="0">
                <a:latin typeface="Times New Roman" pitchFamily="18" charset="0"/>
                <a:cs typeface="Times New Roman" pitchFamily="18" charset="0"/>
              </a:rPr>
              <a:t>As a Supervisor, I would like to view the attendance </a:t>
            </a:r>
            <a:r>
              <a:rPr lang="en-US" sz="1900" dirty="0">
                <a:latin typeface="Times New Roman" pitchFamily="18" charset="0"/>
                <a:cs typeface="Times New Roman" pitchFamily="18" charset="0"/>
              </a:rPr>
              <a:t>with name, date, time and IP </a:t>
            </a:r>
            <a:r>
              <a:rPr lang="en-US" sz="1900" dirty="0" smtClean="0">
                <a:latin typeface="Times New Roman" pitchFamily="18" charset="0"/>
                <a:cs typeface="Times New Roman" pitchFamily="18" charset="0"/>
              </a:rPr>
              <a:t>address of the students who were present so that I know who all attend the training.</a:t>
            </a:r>
          </a:p>
          <a:p>
            <a:pPr marL="457200" indent="-457200">
              <a:spcBef>
                <a:spcPts val="2000"/>
              </a:spcBef>
              <a:buFont typeface="Symbol" pitchFamily="18" charset="2"/>
              <a:buAutoNum type="arabicPeriod"/>
            </a:pPr>
            <a:r>
              <a:rPr lang="en-US" sz="1900" dirty="0" smtClean="0">
                <a:latin typeface="Times New Roman" pitchFamily="18" charset="0"/>
                <a:cs typeface="Times New Roman" pitchFamily="18" charset="0"/>
              </a:rPr>
              <a:t>As </a:t>
            </a:r>
            <a:r>
              <a:rPr lang="en-US" sz="1900" dirty="0">
                <a:latin typeface="Times New Roman" pitchFamily="18" charset="0"/>
                <a:cs typeface="Times New Roman" pitchFamily="18" charset="0"/>
              </a:rPr>
              <a:t>a </a:t>
            </a:r>
            <a:r>
              <a:rPr lang="en-US" sz="1900" dirty="0" smtClean="0">
                <a:latin typeface="Times New Roman" pitchFamily="18" charset="0"/>
                <a:cs typeface="Times New Roman" pitchFamily="18" charset="0"/>
              </a:rPr>
              <a:t>Supervisor, </a:t>
            </a:r>
            <a:r>
              <a:rPr lang="en-US" sz="1900" dirty="0">
                <a:latin typeface="Times New Roman" pitchFamily="18" charset="0"/>
                <a:cs typeface="Times New Roman" pitchFamily="18" charset="0"/>
              </a:rPr>
              <a:t>I would like to </a:t>
            </a:r>
            <a:r>
              <a:rPr lang="en-US" sz="1900" dirty="0" smtClean="0">
                <a:latin typeface="Times New Roman" pitchFamily="18" charset="0"/>
                <a:cs typeface="Times New Roman" pitchFamily="18" charset="0"/>
              </a:rPr>
              <a:t>create new events so that the students can view and join the events . Also I would like to view the list of students enrolled in the event.</a:t>
            </a:r>
          </a:p>
          <a:p>
            <a:pPr marL="457200" indent="-457200">
              <a:spcBef>
                <a:spcPts val="2000"/>
              </a:spcBef>
              <a:buFont typeface="Symbol" pitchFamily="18" charset="2"/>
              <a:buAutoNum type="arabicPeriod"/>
            </a:pPr>
            <a:r>
              <a:rPr lang="en-US" sz="1900" dirty="0" smtClean="0">
                <a:latin typeface="Times New Roman" pitchFamily="18" charset="0"/>
                <a:cs typeface="Times New Roman" pitchFamily="18" charset="0"/>
              </a:rPr>
              <a:t>As a Student, I would like to view the events and join them, so that the supervisor will know that I have joined the particular event.</a:t>
            </a:r>
            <a:endParaRPr lang="en-US" sz="1900" dirty="0">
              <a:latin typeface="Times New Roman" pitchFamily="18" charset="0"/>
              <a:cs typeface="Times New Roman" pitchFamily="18" charset="0"/>
            </a:endParaRPr>
          </a:p>
          <a:p>
            <a:pPr marL="457200" indent="-457200">
              <a:spcBef>
                <a:spcPts val="2000"/>
              </a:spcBef>
              <a:buFont typeface="Symbol" pitchFamily="18" charset="2"/>
              <a:buAutoNum type="arabicPeriod"/>
            </a:pPr>
            <a:endParaRPr lang="en-US" sz="2000" dirty="0">
              <a:latin typeface="Times New Roman" pitchFamily="18" charset="0"/>
              <a:cs typeface="Times New Roman" pitchFamily="18" charset="0"/>
            </a:endParaRPr>
          </a:p>
          <a:p>
            <a:pPr marL="457200" lvl="0" indent="-457200">
              <a:spcBef>
                <a:spcPts val="2000"/>
              </a:spcBef>
              <a:buAutoNum type="arabicPeriod"/>
            </a:pPr>
            <a:endParaRPr lang="en-US" dirty="0"/>
          </a:p>
          <a:p>
            <a:pPr marL="0" marR="0" lvl="0" indent="0" algn="l" rtl="0">
              <a:spcBef>
                <a:spcPts val="2000"/>
              </a:spcBef>
              <a:spcAft>
                <a:spcPts val="0"/>
              </a:spcAft>
              <a:buNone/>
            </a:pPr>
            <a:endParaRPr dirty="0"/>
          </a:p>
        </p:txBody>
      </p:sp>
    </p:spTree>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961</TotalTime>
  <Words>1812</Words>
  <Application>Microsoft Office PowerPoint</Application>
  <PresentationFormat>On-screen Show (4:3)</PresentationFormat>
  <Paragraphs>172</Paragraphs>
  <Slides>31</Slides>
  <Notes>16</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Slipstream</vt:lpstr>
      <vt:lpstr>“OFFICER CANDIDATE MANAGEMENT SYSTEM 2.0”  Team Member(s): Hansini Seth, Ishan Shrivastava Product Owner: Tiago Moore Instructor: Masoud Sadjadi and Francisco R. Ortega  School of Computing and Information Sciences Florida International University</vt:lpstr>
      <vt:lpstr>Project definition</vt:lpstr>
      <vt:lpstr>PowerPoint Presentation</vt:lpstr>
      <vt:lpstr>Requirements: Use Cases</vt:lpstr>
      <vt:lpstr>PowerPoint Presentation</vt:lpstr>
      <vt:lpstr>System Design: System decomposition</vt:lpstr>
      <vt:lpstr>System Design: System Deployment </vt:lpstr>
      <vt:lpstr>Minimal Class Diagram</vt:lpstr>
      <vt:lpstr>User Stories </vt:lpstr>
      <vt:lpstr>User Story #1</vt:lpstr>
      <vt:lpstr>PowerPoint Presentation</vt:lpstr>
      <vt:lpstr>PowerPoint Presentation</vt:lpstr>
      <vt:lpstr>User Story #2</vt:lpstr>
      <vt:lpstr>PowerPoint Presentation</vt:lpstr>
      <vt:lpstr>PowerPoint Presentation</vt:lpstr>
      <vt:lpstr>User Story #3</vt:lpstr>
      <vt:lpstr>PowerPoint Presentation</vt:lpstr>
      <vt:lpstr>PowerPoint Presentation</vt:lpstr>
      <vt:lpstr>User Story #4</vt:lpstr>
      <vt:lpstr>PowerPoint Presentation</vt:lpstr>
      <vt:lpstr>PowerPoint Presentation</vt:lpstr>
      <vt:lpstr>User Story #5</vt:lpstr>
      <vt:lpstr>PowerPoint Presentation</vt:lpstr>
      <vt:lpstr>PowerPoint Presentation</vt:lpstr>
      <vt:lpstr>PowerPoint Presentation</vt:lpstr>
      <vt:lpstr>User Story #6</vt:lpstr>
      <vt:lpstr>PowerPoint Presentation</vt:lpstr>
      <vt:lpstr>Sunny Day Test Cases</vt:lpstr>
      <vt:lpstr>Rainy Day Test Cases</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Name&gt;  Team Member(s): &lt;Team Members&gt; Product Owner(s): Instructor: Masoud Sadjadi  School of Computing and Information Sciences Florida International University</dc:title>
  <cp:lastModifiedBy>HONEY</cp:lastModifiedBy>
  <cp:revision>84</cp:revision>
  <dcterms:modified xsi:type="dcterms:W3CDTF">2017-04-20T03:33:52Z</dcterms:modified>
</cp:coreProperties>
</file>